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79" r:id="rId4"/>
  </p:sldMasterIdLst>
  <p:notesMasterIdLst>
    <p:notesMasterId r:id="rId29"/>
  </p:notesMasterIdLst>
  <p:handoutMasterIdLst>
    <p:handoutMasterId r:id="rId30"/>
  </p:handoutMasterIdLst>
  <p:sldIdLst>
    <p:sldId id="285" r:id="rId5"/>
    <p:sldId id="452" r:id="rId6"/>
    <p:sldId id="453" r:id="rId7"/>
    <p:sldId id="457" r:id="rId8"/>
    <p:sldId id="454" r:id="rId9"/>
    <p:sldId id="455" r:id="rId10"/>
    <p:sldId id="456" r:id="rId11"/>
    <p:sldId id="436" r:id="rId12"/>
    <p:sldId id="460" r:id="rId13"/>
    <p:sldId id="473" r:id="rId14"/>
    <p:sldId id="458" r:id="rId15"/>
    <p:sldId id="459" r:id="rId16"/>
    <p:sldId id="461" r:id="rId17"/>
    <p:sldId id="462" r:id="rId18"/>
    <p:sldId id="463" r:id="rId19"/>
    <p:sldId id="464" r:id="rId20"/>
    <p:sldId id="465" r:id="rId21"/>
    <p:sldId id="466" r:id="rId22"/>
    <p:sldId id="471" r:id="rId23"/>
    <p:sldId id="472" r:id="rId24"/>
    <p:sldId id="467" r:id="rId25"/>
    <p:sldId id="469" r:id="rId26"/>
    <p:sldId id="468" r:id="rId27"/>
    <p:sldId id="451" r:id="rId28"/>
  </p:sldIdLst>
  <p:sldSz cx="9144000" cy="6858000" type="screen4x3"/>
  <p:notesSz cx="6797675" cy="9928225"/>
  <p:defaultTex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a:srgbClr val="00682F"/>
    <a:srgbClr val="000000"/>
    <a:srgbClr val="00863D"/>
    <a:srgbClr val="FFFF99"/>
    <a:srgbClr val="F3E30D"/>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879" autoAdjust="0"/>
    <p:restoredTop sz="95993" autoAdjust="0"/>
  </p:normalViewPr>
  <p:slideViewPr>
    <p:cSldViewPr>
      <p:cViewPr varScale="1">
        <p:scale>
          <a:sx n="73" d="100"/>
          <a:sy n="73" d="100"/>
        </p:scale>
        <p:origin x="-1068"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0" d="100"/>
          <a:sy n="80" d="100"/>
        </p:scale>
        <p:origin x="-1974" y="-78"/>
      </p:cViewPr>
      <p:guideLst>
        <p:guide orient="horz" pos="3127"/>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pPr>
              <a:defRPr/>
            </a:pPr>
            <a:endParaRPr lang="en-ZA" dirty="0"/>
          </a:p>
        </p:txBody>
      </p:sp>
      <p:sp>
        <p:nvSpPr>
          <p:cNvPr id="3" name="Date Placeholder 2"/>
          <p:cNvSpPr>
            <a:spLocks noGrp="1"/>
          </p:cNvSpPr>
          <p:nvPr>
            <p:ph type="dt" sz="quarter" idx="1"/>
          </p:nvPr>
        </p:nvSpPr>
        <p:spPr>
          <a:xfrm>
            <a:off x="3850444" y="0"/>
            <a:ext cx="2945659" cy="496411"/>
          </a:xfrm>
          <a:prstGeom prst="rect">
            <a:avLst/>
          </a:prstGeom>
        </p:spPr>
        <p:txBody>
          <a:bodyPr vert="horz" lIns="91440" tIns="45720" rIns="91440" bIns="45720" rtlCol="0"/>
          <a:lstStyle>
            <a:lvl1pPr algn="r">
              <a:defRPr sz="1200"/>
            </a:lvl1pPr>
          </a:lstStyle>
          <a:p>
            <a:pPr>
              <a:defRPr/>
            </a:pPr>
            <a:fld id="{DACFF259-36E5-4367-9BBD-DDD51F8C271A}" type="datetimeFigureOut">
              <a:rPr lang="en-US"/>
              <a:pPr>
                <a:defRPr/>
              </a:pPr>
              <a:t>12/3/2013</a:t>
            </a:fld>
            <a:endParaRPr lang="en-ZA" dirty="0"/>
          </a:p>
        </p:txBody>
      </p:sp>
      <p:sp>
        <p:nvSpPr>
          <p:cNvPr id="4" name="Footer Placeholder 3"/>
          <p:cNvSpPr>
            <a:spLocks noGrp="1"/>
          </p:cNvSpPr>
          <p:nvPr>
            <p:ph type="ftr" sz="quarter" idx="2"/>
          </p:nvPr>
        </p:nvSpPr>
        <p:spPr>
          <a:xfrm>
            <a:off x="0" y="9430091"/>
            <a:ext cx="2945659" cy="496411"/>
          </a:xfrm>
          <a:prstGeom prst="rect">
            <a:avLst/>
          </a:prstGeom>
        </p:spPr>
        <p:txBody>
          <a:bodyPr vert="horz" lIns="91440" tIns="45720" rIns="91440" bIns="45720" rtlCol="0" anchor="b"/>
          <a:lstStyle>
            <a:lvl1pPr algn="l">
              <a:defRPr sz="1200"/>
            </a:lvl1pPr>
          </a:lstStyle>
          <a:p>
            <a:pPr>
              <a:defRPr/>
            </a:pPr>
            <a:endParaRPr lang="en-ZA" dirty="0"/>
          </a:p>
        </p:txBody>
      </p:sp>
      <p:sp>
        <p:nvSpPr>
          <p:cNvPr id="5" name="Slide Number Placeholder 4"/>
          <p:cNvSpPr>
            <a:spLocks noGrp="1"/>
          </p:cNvSpPr>
          <p:nvPr>
            <p:ph type="sldNum" sz="quarter" idx="3"/>
          </p:nvPr>
        </p:nvSpPr>
        <p:spPr>
          <a:xfrm>
            <a:off x="3850444" y="9430091"/>
            <a:ext cx="2945659" cy="496411"/>
          </a:xfrm>
          <a:prstGeom prst="rect">
            <a:avLst/>
          </a:prstGeom>
        </p:spPr>
        <p:txBody>
          <a:bodyPr vert="horz" lIns="91440" tIns="45720" rIns="91440" bIns="45720" rtlCol="0" anchor="b"/>
          <a:lstStyle>
            <a:lvl1pPr algn="r">
              <a:defRPr sz="1200"/>
            </a:lvl1pPr>
          </a:lstStyle>
          <a:p>
            <a:pPr>
              <a:defRPr/>
            </a:pPr>
            <a:fld id="{A3832A3B-9663-4F2F-9F2E-38F38C2C0A97}" type="slidenum">
              <a:rPr lang="en-ZA"/>
              <a:pPr>
                <a:defRPr/>
              </a:pPr>
              <a:t>‹#›</a:t>
            </a:fld>
            <a:endParaRPr lang="en-ZA"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cs typeface="+mn-cs"/>
              </a:defRPr>
            </a:lvl1pPr>
          </a:lstStyle>
          <a:p>
            <a:pPr>
              <a:defRPr/>
            </a:pPr>
            <a:endParaRPr lang="en-ZA" dirty="0"/>
          </a:p>
        </p:txBody>
      </p:sp>
      <p:sp>
        <p:nvSpPr>
          <p:cNvPr id="3" name="Date Placeholder 2"/>
          <p:cNvSpPr>
            <a:spLocks noGrp="1"/>
          </p:cNvSpPr>
          <p:nvPr>
            <p:ph type="dt" idx="1"/>
          </p:nvPr>
        </p:nvSpPr>
        <p:spPr>
          <a:xfrm>
            <a:off x="3850444" y="0"/>
            <a:ext cx="2945659" cy="496411"/>
          </a:xfrm>
          <a:prstGeom prst="rect">
            <a:avLst/>
          </a:prstGeom>
        </p:spPr>
        <p:txBody>
          <a:bodyPr vert="horz" lIns="91440" tIns="45720" rIns="91440" bIns="45720" rtlCol="0"/>
          <a:lstStyle>
            <a:lvl1pPr algn="r">
              <a:defRPr sz="1200">
                <a:cs typeface="+mn-cs"/>
              </a:defRPr>
            </a:lvl1pPr>
          </a:lstStyle>
          <a:p>
            <a:pPr>
              <a:defRPr/>
            </a:pPr>
            <a:fld id="{39CB5CDE-081B-4C08-94DA-4694B20AAED0}" type="datetimeFigureOut">
              <a:rPr lang="en-US"/>
              <a:pPr>
                <a:defRPr/>
              </a:pPr>
              <a:t>12/3/2013</a:t>
            </a:fld>
            <a:endParaRPr lang="en-ZA"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en-ZA" noProof="0" dirty="0" smtClean="0"/>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ZA" noProof="0" smtClean="0"/>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cs typeface="+mn-cs"/>
              </a:defRPr>
            </a:lvl1pPr>
          </a:lstStyle>
          <a:p>
            <a:pPr>
              <a:defRPr/>
            </a:pPr>
            <a:endParaRPr lang="en-ZA" dirty="0"/>
          </a:p>
        </p:txBody>
      </p:sp>
      <p:sp>
        <p:nvSpPr>
          <p:cNvPr id="7" name="Slide Number Placeholder 6"/>
          <p:cNvSpPr>
            <a:spLocks noGrp="1"/>
          </p:cNvSpPr>
          <p:nvPr>
            <p:ph type="sldNum" sz="quarter" idx="5"/>
          </p:nvPr>
        </p:nvSpPr>
        <p:spPr>
          <a:xfrm>
            <a:off x="3850444" y="9430091"/>
            <a:ext cx="2945659" cy="496411"/>
          </a:xfrm>
          <a:prstGeom prst="rect">
            <a:avLst/>
          </a:prstGeom>
        </p:spPr>
        <p:txBody>
          <a:bodyPr vert="horz" lIns="91440" tIns="45720" rIns="91440" bIns="45720" rtlCol="0" anchor="b"/>
          <a:lstStyle>
            <a:lvl1pPr algn="r">
              <a:defRPr sz="1200">
                <a:cs typeface="+mn-cs"/>
              </a:defRPr>
            </a:lvl1pPr>
          </a:lstStyle>
          <a:p>
            <a:pPr>
              <a:defRPr/>
            </a:pPr>
            <a:fld id="{6637E3F9-77D4-4057-A496-6E9BAE32B9D0}" type="slidenum">
              <a:rPr lang="en-ZA"/>
              <a:pPr>
                <a:defRPr/>
              </a:pPr>
              <a:t>‹#›</a:t>
            </a:fld>
            <a:endParaRPr lang="en-ZA"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ZA" dirty="0"/>
          </a:p>
        </p:txBody>
      </p:sp>
      <p:sp>
        <p:nvSpPr>
          <p:cNvPr id="4" name="Slide Number Placeholder 3"/>
          <p:cNvSpPr>
            <a:spLocks noGrp="1"/>
          </p:cNvSpPr>
          <p:nvPr>
            <p:ph type="sldNum" sz="quarter" idx="10"/>
          </p:nvPr>
        </p:nvSpPr>
        <p:spPr/>
        <p:txBody>
          <a:bodyPr/>
          <a:lstStyle/>
          <a:p>
            <a:pPr>
              <a:defRPr/>
            </a:pPr>
            <a:fld id="{6637E3F9-77D4-4057-A496-6E9BAE32B9D0}" type="slidenum">
              <a:rPr lang="en-ZA" smtClean="0"/>
              <a:pPr>
                <a:defRPr/>
              </a:pPr>
              <a:t>1</a:t>
            </a:fld>
            <a:endParaRPr lang="en-ZA"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ZA" dirty="0"/>
          </a:p>
        </p:txBody>
      </p:sp>
      <p:sp>
        <p:nvSpPr>
          <p:cNvPr id="4" name="Slide Number Placeholder 3"/>
          <p:cNvSpPr>
            <a:spLocks noGrp="1"/>
          </p:cNvSpPr>
          <p:nvPr>
            <p:ph type="sldNum" sz="quarter" idx="10"/>
          </p:nvPr>
        </p:nvSpPr>
        <p:spPr/>
        <p:txBody>
          <a:bodyPr/>
          <a:lstStyle/>
          <a:p>
            <a:pPr>
              <a:defRPr/>
            </a:pPr>
            <a:fld id="{BE9C417A-F71A-4C75-A33F-42180C2BE1BE}" type="slidenum">
              <a:rPr lang="en-GB" smtClean="0"/>
              <a:pPr>
                <a:defRPr/>
              </a:pPr>
              <a:t>8</a:t>
            </a:fld>
            <a:endParaRPr lang="en-GB"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ZA" dirty="0"/>
          </a:p>
        </p:txBody>
      </p:sp>
      <p:sp>
        <p:nvSpPr>
          <p:cNvPr id="4" name="Slide Number Placeholder 3"/>
          <p:cNvSpPr>
            <a:spLocks noGrp="1"/>
          </p:cNvSpPr>
          <p:nvPr>
            <p:ph type="sldNum" sz="quarter" idx="10"/>
          </p:nvPr>
        </p:nvSpPr>
        <p:spPr/>
        <p:txBody>
          <a:bodyPr/>
          <a:lstStyle/>
          <a:p>
            <a:pPr>
              <a:defRPr/>
            </a:pPr>
            <a:fld id="{BE9C417A-F71A-4C75-A33F-42180C2BE1BE}" type="slidenum">
              <a:rPr lang="en-GB" smtClean="0"/>
              <a:pPr>
                <a:defRPr/>
              </a:pPr>
              <a:t>24</a:t>
            </a:fld>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371600"/>
            <a:ext cx="6572296" cy="1470025"/>
          </a:xfrm>
        </p:spPr>
        <p:txBody>
          <a:bodyPr/>
          <a:lstStyle>
            <a:lvl1pPr>
              <a:defRPr sz="3600" b="0">
                <a:solidFill>
                  <a:schemeClr val="tx1"/>
                </a:solidFill>
                <a:latin typeface="+mn-lt"/>
              </a:defRPr>
            </a:lvl1pPr>
          </a:lstStyle>
          <a:p>
            <a:r>
              <a:rPr lang="en-US" dirty="0" smtClean="0"/>
              <a:t>Click to edit Master title style</a:t>
            </a:r>
            <a:endParaRPr lang="en-ZA" dirty="0"/>
          </a:p>
        </p:txBody>
      </p:sp>
      <p:sp>
        <p:nvSpPr>
          <p:cNvPr id="3" name="Subtitle 2"/>
          <p:cNvSpPr>
            <a:spLocks noGrp="1"/>
          </p:cNvSpPr>
          <p:nvPr>
            <p:ph type="subTitle" idx="1"/>
          </p:nvPr>
        </p:nvSpPr>
        <p:spPr>
          <a:xfrm>
            <a:off x="990600" y="3124200"/>
            <a:ext cx="6329362" cy="1752600"/>
          </a:xfrm>
        </p:spPr>
        <p:txBody>
          <a:bodyPr/>
          <a:lstStyle>
            <a:lvl1pPr marL="0" indent="0" algn="l">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ZA" dirty="0"/>
          </a:p>
        </p:txBody>
      </p:sp>
      <p:sp>
        <p:nvSpPr>
          <p:cNvPr id="7" name="Slide Number Placeholder 5"/>
          <p:cNvSpPr>
            <a:spLocks noGrp="1"/>
          </p:cNvSpPr>
          <p:nvPr>
            <p:ph type="sldNum" sz="quarter" idx="10"/>
          </p:nvPr>
        </p:nvSpPr>
        <p:spPr>
          <a:xfrm>
            <a:off x="6929438" y="6286500"/>
            <a:ext cx="428625" cy="285750"/>
          </a:xfrm>
        </p:spPr>
        <p:txBody>
          <a:bodyPr/>
          <a:lstStyle>
            <a:lvl1pPr>
              <a:defRPr/>
            </a:lvl1pPr>
          </a:lstStyle>
          <a:p>
            <a:pPr>
              <a:defRPr/>
            </a:pPr>
            <a:fld id="{FAA1FDA9-2684-4BB7-9FCE-93DC54E91833}" type="slidenum">
              <a:rPr lang="en-ZA"/>
              <a:pPr>
                <a:defRPr/>
              </a:pPr>
              <a:t>‹#›</a:t>
            </a:fld>
            <a:endParaRPr lang="en-ZA"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lang="en-US" dirty="0" smtClean="0"/>
              <a:t>Click to edit Master title style</a:t>
            </a:r>
            <a:endParaRPr lang="en-ZA"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Slide Number Placeholder 5"/>
          <p:cNvSpPr>
            <a:spLocks noGrp="1"/>
          </p:cNvSpPr>
          <p:nvPr>
            <p:ph type="sldNum" sz="quarter" idx="10"/>
          </p:nvPr>
        </p:nvSpPr>
        <p:spPr/>
        <p:txBody>
          <a:bodyPr/>
          <a:lstStyle>
            <a:lvl1pPr>
              <a:defRPr/>
            </a:lvl1pPr>
          </a:lstStyle>
          <a:p>
            <a:pPr>
              <a:defRPr/>
            </a:pPr>
            <a:fld id="{844498A7-9304-43CA-8CF3-5AB0366D7BA7}" type="slidenum">
              <a:rPr lang="en-ZA"/>
              <a:pPr>
                <a:defRPr/>
              </a:pPr>
              <a:t>‹#›</a:t>
            </a:fld>
            <a:endParaRPr lang="en-ZA"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lang="en-US" dirty="0" smtClean="0"/>
              <a:t>Click to edit Master title style</a:t>
            </a:r>
            <a:endParaRPr lang="en-ZA" dirty="0"/>
          </a:p>
        </p:txBody>
      </p:sp>
      <p:sp>
        <p:nvSpPr>
          <p:cNvPr id="3" name="Content Placeholder 2"/>
          <p:cNvSpPr>
            <a:spLocks noGrp="1"/>
          </p:cNvSpPr>
          <p:nvPr>
            <p:ph sz="half" idx="1"/>
          </p:nvPr>
        </p:nvSpPr>
        <p:spPr>
          <a:xfrm>
            <a:off x="457200" y="1285860"/>
            <a:ext cx="4038600" cy="50006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ontent Placeholder 3"/>
          <p:cNvSpPr>
            <a:spLocks noGrp="1"/>
          </p:cNvSpPr>
          <p:nvPr>
            <p:ph sz="half" idx="2"/>
          </p:nvPr>
        </p:nvSpPr>
        <p:spPr>
          <a:xfrm>
            <a:off x="4648200" y="1285860"/>
            <a:ext cx="4038600" cy="50006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Slide Number Placeholder 5"/>
          <p:cNvSpPr>
            <a:spLocks noGrp="1"/>
          </p:cNvSpPr>
          <p:nvPr>
            <p:ph type="sldNum" sz="quarter" idx="10"/>
          </p:nvPr>
        </p:nvSpPr>
        <p:spPr/>
        <p:txBody>
          <a:bodyPr/>
          <a:lstStyle>
            <a:lvl1pPr>
              <a:defRPr/>
            </a:lvl1pPr>
          </a:lstStyle>
          <a:p>
            <a:pPr>
              <a:defRPr/>
            </a:pPr>
            <a:fld id="{331E9E09-CBE7-48BE-88E9-5D2CF615CC26}" type="slidenum">
              <a:rPr lang="en-ZA"/>
              <a:pPr>
                <a:defRPr/>
              </a:pPr>
              <a:t>‹#›</a:t>
            </a:fld>
            <a:endParaRPr lang="en-ZA"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lang="en-US" dirty="0" smtClean="0"/>
              <a:t>Click to edit Master title style</a:t>
            </a:r>
            <a:endParaRPr lang="en-ZA" dirty="0"/>
          </a:p>
        </p:txBody>
      </p:sp>
      <p:sp>
        <p:nvSpPr>
          <p:cNvPr id="3" name="Text Placeholder 2"/>
          <p:cNvSpPr>
            <a:spLocks noGrp="1"/>
          </p:cNvSpPr>
          <p:nvPr>
            <p:ph type="body" idx="1"/>
          </p:nvPr>
        </p:nvSpPr>
        <p:spPr>
          <a:xfrm>
            <a:off x="457200" y="1214422"/>
            <a:ext cx="4040188" cy="639762"/>
          </a:xfrm>
        </p:spPr>
        <p:txBody>
          <a:bodyPr anchor="b"/>
          <a:lstStyle>
            <a:lvl1pPr marL="0" indent="0">
              <a:buNone/>
              <a:defRPr sz="2400" b="0">
                <a:solidFill>
                  <a:schemeClr val="tx1">
                    <a:lumMod val="50000"/>
                    <a:lumOff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28802"/>
            <a:ext cx="4040188" cy="435771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Text Placeholder 4"/>
          <p:cNvSpPr>
            <a:spLocks noGrp="1"/>
          </p:cNvSpPr>
          <p:nvPr>
            <p:ph type="body" sz="quarter" idx="3"/>
          </p:nvPr>
        </p:nvSpPr>
        <p:spPr>
          <a:xfrm>
            <a:off x="4645025" y="1214422"/>
            <a:ext cx="4041775" cy="639762"/>
          </a:xfrm>
        </p:spPr>
        <p:txBody>
          <a:bodyPr anchor="b"/>
          <a:lstStyle>
            <a:lvl1pPr marL="0" indent="0">
              <a:buNone/>
              <a:defRPr sz="2400" b="0">
                <a:solidFill>
                  <a:schemeClr val="tx1">
                    <a:lumMod val="50000"/>
                    <a:lumOff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28802"/>
            <a:ext cx="4041775" cy="435771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7" name="Slide Number Placeholder 5"/>
          <p:cNvSpPr>
            <a:spLocks noGrp="1"/>
          </p:cNvSpPr>
          <p:nvPr>
            <p:ph type="sldNum" sz="quarter" idx="10"/>
          </p:nvPr>
        </p:nvSpPr>
        <p:spPr/>
        <p:txBody>
          <a:bodyPr/>
          <a:lstStyle>
            <a:lvl1pPr>
              <a:defRPr/>
            </a:lvl1pPr>
          </a:lstStyle>
          <a:p>
            <a:pPr>
              <a:defRPr/>
            </a:pPr>
            <a:fld id="{543099FA-9FC4-413B-BE5A-18E09CF91144}" type="slidenum">
              <a:rPr lang="en-ZA"/>
              <a:pPr>
                <a:defRPr/>
              </a:pPr>
              <a:t>‹#›</a:t>
            </a:fld>
            <a:endParaRPr lang="en-ZA"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lang="en-US" dirty="0" smtClean="0"/>
              <a:t>Click to edit Master title style</a:t>
            </a:r>
            <a:endParaRPr lang="en-ZA" dirty="0"/>
          </a:p>
        </p:txBody>
      </p:sp>
      <p:sp>
        <p:nvSpPr>
          <p:cNvPr id="3" name="Slide Number Placeholder 5"/>
          <p:cNvSpPr>
            <a:spLocks noGrp="1"/>
          </p:cNvSpPr>
          <p:nvPr>
            <p:ph type="sldNum" sz="quarter" idx="10"/>
          </p:nvPr>
        </p:nvSpPr>
        <p:spPr/>
        <p:txBody>
          <a:bodyPr/>
          <a:lstStyle>
            <a:lvl1pPr>
              <a:defRPr/>
            </a:lvl1pPr>
          </a:lstStyle>
          <a:p>
            <a:pPr>
              <a:defRPr/>
            </a:pPr>
            <a:fld id="{A533E964-92DB-4BB0-B2FE-465A3F9BB3C4}" type="slidenum">
              <a:rPr lang="en-ZA"/>
              <a:pPr>
                <a:defRPr/>
              </a:pPr>
              <a:t>‹#›</a:t>
            </a:fld>
            <a:endParaRPr lang="en-ZA"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Title 1"/>
          <p:cNvSpPr txBox="1">
            <a:spLocks/>
          </p:cNvSpPr>
          <p:nvPr userDrawn="1"/>
        </p:nvSpPr>
        <p:spPr>
          <a:xfrm>
            <a:off x="0" y="0"/>
            <a:ext cx="7215188" cy="928688"/>
          </a:xfrm>
          <a:prstGeom prst="rect">
            <a:avLst/>
          </a:prstGeom>
        </p:spPr>
        <p:txBody>
          <a:bodyPr anchor="ctr">
            <a:normAutofit/>
          </a:bodyPr>
          <a:lstStyle/>
          <a:p>
            <a:pPr fontAlgn="auto">
              <a:spcAft>
                <a:spcPts val="0"/>
              </a:spcAft>
              <a:defRPr/>
            </a:pPr>
            <a:r>
              <a:rPr lang="en-US" sz="2800" dirty="0">
                <a:solidFill>
                  <a:schemeClr val="bg1"/>
                </a:solidFill>
                <a:latin typeface="+mj-lt"/>
                <a:ea typeface="+mj-ea"/>
                <a:cs typeface="+mj-cs"/>
              </a:rPr>
              <a:t>Click to edit Master title style</a:t>
            </a:r>
            <a:endParaRPr lang="en-ZA" sz="2800" dirty="0">
              <a:solidFill>
                <a:schemeClr val="bg1"/>
              </a:solidFill>
              <a:latin typeface="+mj-lt"/>
              <a:ea typeface="+mj-ea"/>
              <a:cs typeface="+mj-cs"/>
            </a:endParaRPr>
          </a:p>
        </p:txBody>
      </p:sp>
      <p:sp>
        <p:nvSpPr>
          <p:cNvPr id="2" name="Title 1"/>
          <p:cNvSpPr>
            <a:spLocks noGrp="1"/>
          </p:cNvSpPr>
          <p:nvPr>
            <p:ph type="title"/>
          </p:nvPr>
        </p:nvSpPr>
        <p:spPr>
          <a:xfrm>
            <a:off x="457200" y="1214422"/>
            <a:ext cx="3008313" cy="714380"/>
          </a:xfrm>
        </p:spPr>
        <p:txBody>
          <a:bodyPr anchor="b"/>
          <a:lstStyle>
            <a:lvl1pPr algn="l">
              <a:defRPr sz="2000" b="1"/>
            </a:lvl1pPr>
          </a:lstStyle>
          <a:p>
            <a:r>
              <a:rPr lang="en-US" smtClean="0"/>
              <a:t>Click to edit Master title style</a:t>
            </a:r>
            <a:endParaRPr lang="en-ZA"/>
          </a:p>
        </p:txBody>
      </p:sp>
      <p:sp>
        <p:nvSpPr>
          <p:cNvPr id="3" name="Content Placeholder 2"/>
          <p:cNvSpPr>
            <a:spLocks noGrp="1"/>
          </p:cNvSpPr>
          <p:nvPr>
            <p:ph idx="1"/>
          </p:nvPr>
        </p:nvSpPr>
        <p:spPr>
          <a:xfrm>
            <a:off x="3575050" y="1214422"/>
            <a:ext cx="5111750" cy="514353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Text Placeholder 3"/>
          <p:cNvSpPr>
            <a:spLocks noGrp="1"/>
          </p:cNvSpPr>
          <p:nvPr>
            <p:ph type="body" sz="half" idx="2"/>
          </p:nvPr>
        </p:nvSpPr>
        <p:spPr>
          <a:xfrm>
            <a:off x="457200" y="2000240"/>
            <a:ext cx="3008313" cy="432063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6" name="Slide Number Placeholder 6"/>
          <p:cNvSpPr>
            <a:spLocks noGrp="1"/>
          </p:cNvSpPr>
          <p:nvPr>
            <p:ph type="sldNum" sz="quarter" idx="10"/>
          </p:nvPr>
        </p:nvSpPr>
        <p:spPr/>
        <p:txBody>
          <a:bodyPr/>
          <a:lstStyle>
            <a:lvl1pPr>
              <a:defRPr/>
            </a:lvl1pPr>
          </a:lstStyle>
          <a:p>
            <a:pPr>
              <a:defRPr/>
            </a:pPr>
            <a:fld id="{CCBCAB2A-DA52-4681-A687-2B4191CD401A}" type="slidenum">
              <a:rPr lang="en-ZA"/>
              <a:pPr>
                <a:defRPr/>
              </a:pPr>
              <a:t>‹#›</a:t>
            </a:fld>
            <a:endParaRPr lang="en-ZA"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271490" y="1214422"/>
            <a:ext cx="8586790" cy="5143536"/>
          </a:xfrm>
        </p:spPr>
        <p:txBody>
          <a:bodyPr/>
          <a:lstStyle>
            <a:lvl1pPr>
              <a:defRPr sz="2800"/>
            </a:lvl1pPr>
            <a:lvl2pPr>
              <a:defRPr sz="2400"/>
            </a:lvl2pPr>
            <a:lvl3pPr>
              <a:defRPr sz="2000"/>
            </a:lvl3pPr>
            <a:lvl4pPr>
              <a:defRPr sz="1800"/>
            </a:lvl4pPr>
            <a:lvl5pP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ZA" dirty="0"/>
          </a:p>
        </p:txBody>
      </p:sp>
      <p:sp>
        <p:nvSpPr>
          <p:cNvPr id="2" name="Title 1"/>
          <p:cNvSpPr>
            <a:spLocks noGrp="1"/>
          </p:cNvSpPr>
          <p:nvPr>
            <p:ph type="title"/>
          </p:nvPr>
        </p:nvSpPr>
        <p:spPr>
          <a:xfrm>
            <a:off x="-32" y="-24"/>
            <a:ext cx="9144032" cy="928694"/>
          </a:xfrm>
        </p:spPr>
        <p:txBody>
          <a:bodyPr/>
          <a:lstStyle>
            <a:lvl1pPr algn="l">
              <a:defRPr sz="2800" b="0"/>
            </a:lvl1pPr>
          </a:lstStyle>
          <a:p>
            <a:r>
              <a:rPr lang="en-US" dirty="0" smtClean="0"/>
              <a:t>Click to edit Master title style</a:t>
            </a:r>
            <a:endParaRPr lang="en-ZA" dirty="0"/>
          </a:p>
        </p:txBody>
      </p:sp>
      <p:sp>
        <p:nvSpPr>
          <p:cNvPr id="5" name="Rectangle 6"/>
          <p:cNvSpPr>
            <a:spLocks noGrp="1" noChangeArrowheads="1"/>
          </p:cNvSpPr>
          <p:nvPr>
            <p:ph type="sldNum" sz="quarter" idx="10"/>
          </p:nvPr>
        </p:nvSpPr>
        <p:spPr>
          <a:xfrm>
            <a:off x="8643938" y="6572250"/>
            <a:ext cx="500062" cy="266700"/>
          </a:xfrm>
        </p:spPr>
        <p:txBody>
          <a:bodyPr/>
          <a:lstStyle>
            <a:lvl1pPr>
              <a:defRPr b="1"/>
            </a:lvl1pPr>
          </a:lstStyle>
          <a:p>
            <a:pPr>
              <a:defRPr/>
            </a:pPr>
            <a:fld id="{EE1E50FF-0C6E-4CF7-89AA-229A5D6C7DE6}" type="slidenum">
              <a:rPr lang="en-GB"/>
              <a:pPr>
                <a:defRPr/>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pg num"/>
          <p:cNvSpPr>
            <a:spLocks noGrp="1" noChangeArrowheads="1"/>
          </p:cNvSpPr>
          <p:nvPr>
            <p:ph type="sldNum" sz="quarter" idx="10"/>
            <p:custDataLst>
              <p:tags r:id="rId1"/>
            </p:custDataLst>
          </p:nvPr>
        </p:nvSpPr>
        <p:spPr>
          <a:ln/>
        </p:spPr>
        <p:txBody>
          <a:bodyPr/>
          <a:lstStyle>
            <a:lvl1pPr>
              <a:defRPr/>
            </a:lvl1pPr>
          </a:lstStyle>
          <a:p>
            <a:pPr>
              <a:defRPr/>
            </a:pPr>
            <a:fld id="{933E8F29-C5AA-4D85-9360-90D4C0679422}" type="slidenum">
              <a:rPr lang="en-GB"/>
              <a:pPr>
                <a:defRPr/>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0" cstate="print"/>
          <a:srcRect/>
          <a:stretch>
            <a:fillRect/>
          </a:stretch>
        </a:blipFill>
        <a:effectLst/>
      </p:bgPr>
    </p:bg>
    <p:spTree>
      <p:nvGrpSpPr>
        <p:cNvPr id="1" name=""/>
        <p:cNvGrpSpPr/>
        <p:nvPr/>
      </p:nvGrpSpPr>
      <p:grpSpPr>
        <a:xfrm>
          <a:off x="0" y="0"/>
          <a:ext cx="0" cy="0"/>
          <a:chOff x="0" y="0"/>
          <a:chExt cx="0" cy="0"/>
        </a:xfrm>
      </p:grpSpPr>
      <p:sp>
        <p:nvSpPr>
          <p:cNvPr id="1027" name="Title Placeholder 1"/>
          <p:cNvSpPr>
            <a:spLocks noGrp="1"/>
          </p:cNvSpPr>
          <p:nvPr>
            <p:ph type="title"/>
          </p:nvPr>
        </p:nvSpPr>
        <p:spPr bwMode="auto">
          <a:xfrm>
            <a:off x="0" y="0"/>
            <a:ext cx="7215188" cy="92868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ZA" smtClean="0"/>
          </a:p>
        </p:txBody>
      </p:sp>
      <p:sp>
        <p:nvSpPr>
          <p:cNvPr id="1028" name="Text Placeholder 2"/>
          <p:cNvSpPr>
            <a:spLocks noGrp="1"/>
          </p:cNvSpPr>
          <p:nvPr>
            <p:ph type="body" idx="1"/>
          </p:nvPr>
        </p:nvSpPr>
        <p:spPr bwMode="auto">
          <a:xfrm>
            <a:off x="357188" y="1214438"/>
            <a:ext cx="8501062" cy="51435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smtClean="0"/>
          </a:p>
        </p:txBody>
      </p:sp>
      <p:sp>
        <p:nvSpPr>
          <p:cNvPr id="6" name="Slide Number Placeholder 5"/>
          <p:cNvSpPr>
            <a:spLocks noGrp="1"/>
          </p:cNvSpPr>
          <p:nvPr>
            <p:ph type="sldNum" sz="quarter" idx="4"/>
          </p:nvPr>
        </p:nvSpPr>
        <p:spPr>
          <a:xfrm>
            <a:off x="8715375" y="6572250"/>
            <a:ext cx="428625" cy="285750"/>
          </a:xfrm>
          <a:prstGeom prst="rect">
            <a:avLst/>
          </a:prstGeom>
        </p:spPr>
        <p:txBody>
          <a:bodyPr vert="horz" lIns="91440" tIns="45720" rIns="91440" bIns="45720" rtlCol="0" anchor="ctr"/>
          <a:lstStyle>
            <a:lvl1pPr algn="r">
              <a:defRPr sz="1200" b="1">
                <a:solidFill>
                  <a:schemeClr val="bg1"/>
                </a:solidFill>
              </a:defRPr>
            </a:lvl1pPr>
          </a:lstStyle>
          <a:p>
            <a:pPr>
              <a:defRPr/>
            </a:pPr>
            <a:fld id="{B3E45F04-B9A1-4F01-AE36-E3AA25A7BB1F}" type="slidenum">
              <a:rPr lang="en-ZA"/>
              <a:pPr>
                <a:defRPr/>
              </a:pPr>
              <a:t>‹#›</a:t>
            </a:fld>
            <a:endParaRPr lang="en-ZA" dirty="0"/>
          </a:p>
        </p:txBody>
      </p:sp>
    </p:spTree>
  </p:cSld>
  <p:clrMap bg1="lt1" tx1="dk1" bg2="lt2" tx2="dk2" accent1="accent1" accent2="accent2" accent3="accent3" accent4="accent4" accent5="accent5" accent6="accent6" hlink="hlink" folHlink="folHlink"/>
  <p:sldLayoutIdLst>
    <p:sldLayoutId id="2147483925" r:id="rId1"/>
    <p:sldLayoutId id="2147483921" r:id="rId2"/>
    <p:sldLayoutId id="2147483922" r:id="rId3"/>
    <p:sldLayoutId id="2147483923" r:id="rId4"/>
    <p:sldLayoutId id="2147483924" r:id="rId5"/>
    <p:sldLayoutId id="2147483926" r:id="rId6"/>
    <p:sldLayoutId id="2147483927" r:id="rId7"/>
    <p:sldLayoutId id="2147483928" r:id="rId8"/>
  </p:sldLayoutIdLst>
  <p:hf hdr="0" ftr="0" dt="0"/>
  <p:txStyles>
    <p:titleStyle>
      <a:lvl1pPr algn="l" rtl="0" eaLnBrk="0" fontAlgn="base" hangingPunct="0">
        <a:spcBef>
          <a:spcPct val="0"/>
        </a:spcBef>
        <a:spcAft>
          <a:spcPct val="0"/>
        </a:spcAft>
        <a:defRPr sz="2800" kern="1200">
          <a:solidFill>
            <a:schemeClr val="bg1"/>
          </a:solidFill>
          <a:latin typeface="+mj-lt"/>
          <a:ea typeface="+mj-ea"/>
          <a:cs typeface="+mj-cs"/>
        </a:defRPr>
      </a:lvl1pPr>
      <a:lvl2pPr algn="l" rtl="0" eaLnBrk="0" fontAlgn="base" hangingPunct="0">
        <a:spcBef>
          <a:spcPct val="0"/>
        </a:spcBef>
        <a:spcAft>
          <a:spcPct val="0"/>
        </a:spcAft>
        <a:defRPr sz="2800">
          <a:solidFill>
            <a:schemeClr val="bg1"/>
          </a:solidFill>
          <a:latin typeface="Calibri" pitchFamily="34" charset="0"/>
        </a:defRPr>
      </a:lvl2pPr>
      <a:lvl3pPr algn="l" rtl="0" eaLnBrk="0" fontAlgn="base" hangingPunct="0">
        <a:spcBef>
          <a:spcPct val="0"/>
        </a:spcBef>
        <a:spcAft>
          <a:spcPct val="0"/>
        </a:spcAft>
        <a:defRPr sz="2800">
          <a:solidFill>
            <a:schemeClr val="bg1"/>
          </a:solidFill>
          <a:latin typeface="Calibri" pitchFamily="34" charset="0"/>
        </a:defRPr>
      </a:lvl3pPr>
      <a:lvl4pPr algn="l" rtl="0" eaLnBrk="0" fontAlgn="base" hangingPunct="0">
        <a:spcBef>
          <a:spcPct val="0"/>
        </a:spcBef>
        <a:spcAft>
          <a:spcPct val="0"/>
        </a:spcAft>
        <a:defRPr sz="2800">
          <a:solidFill>
            <a:schemeClr val="bg1"/>
          </a:solidFill>
          <a:latin typeface="Calibri" pitchFamily="34" charset="0"/>
        </a:defRPr>
      </a:lvl4pPr>
      <a:lvl5pPr algn="l" rtl="0" eaLnBrk="0" fontAlgn="base" hangingPunct="0">
        <a:spcBef>
          <a:spcPct val="0"/>
        </a:spcBef>
        <a:spcAft>
          <a:spcPct val="0"/>
        </a:spcAft>
        <a:defRPr sz="2800">
          <a:solidFill>
            <a:schemeClr val="bg1"/>
          </a:solidFill>
          <a:latin typeface="Calibri" pitchFamily="34" charset="0"/>
        </a:defRPr>
      </a:lvl5pPr>
      <a:lvl6pPr marL="457200" algn="l" rtl="0" fontAlgn="base">
        <a:spcBef>
          <a:spcPct val="0"/>
        </a:spcBef>
        <a:spcAft>
          <a:spcPct val="0"/>
        </a:spcAft>
        <a:defRPr sz="2800" b="1">
          <a:solidFill>
            <a:schemeClr val="bg1"/>
          </a:solidFill>
          <a:latin typeface="Calibri" pitchFamily="34" charset="0"/>
        </a:defRPr>
      </a:lvl6pPr>
      <a:lvl7pPr marL="914400" algn="l" rtl="0" fontAlgn="base">
        <a:spcBef>
          <a:spcPct val="0"/>
        </a:spcBef>
        <a:spcAft>
          <a:spcPct val="0"/>
        </a:spcAft>
        <a:defRPr sz="2800" b="1">
          <a:solidFill>
            <a:schemeClr val="bg1"/>
          </a:solidFill>
          <a:latin typeface="Calibri" pitchFamily="34" charset="0"/>
        </a:defRPr>
      </a:lvl7pPr>
      <a:lvl8pPr marL="1371600" algn="l" rtl="0" fontAlgn="base">
        <a:spcBef>
          <a:spcPct val="0"/>
        </a:spcBef>
        <a:spcAft>
          <a:spcPct val="0"/>
        </a:spcAft>
        <a:defRPr sz="2800" b="1">
          <a:solidFill>
            <a:schemeClr val="bg1"/>
          </a:solidFill>
          <a:latin typeface="Calibri" pitchFamily="34" charset="0"/>
        </a:defRPr>
      </a:lvl8pPr>
      <a:lvl9pPr marL="1828800" algn="l" rtl="0" fontAlgn="base">
        <a:spcBef>
          <a:spcPct val="0"/>
        </a:spcBef>
        <a:spcAft>
          <a:spcPct val="0"/>
        </a:spcAft>
        <a:defRPr sz="2800" b="1">
          <a:solidFill>
            <a:schemeClr val="bg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p:txBody>
          <a:bodyPr/>
          <a:lstStyle/>
          <a:p>
            <a:r>
              <a:rPr lang="en-ZA" dirty="0" smtClean="0"/>
              <a:t> </a:t>
            </a:r>
            <a:endParaRPr lang="en-ZA" dirty="0"/>
          </a:p>
        </p:txBody>
      </p:sp>
      <p:sp>
        <p:nvSpPr>
          <p:cNvPr id="13315" name="Rectangle 5"/>
          <p:cNvSpPr>
            <a:spLocks noGrp="1" noChangeArrowheads="1"/>
          </p:cNvSpPr>
          <p:nvPr>
            <p:ph type="subTitle" idx="1"/>
          </p:nvPr>
        </p:nvSpPr>
        <p:spPr>
          <a:xfrm>
            <a:off x="1043608" y="1340768"/>
            <a:ext cx="7397824" cy="2592288"/>
          </a:xfrm>
        </p:spPr>
        <p:txBody>
          <a:bodyPr/>
          <a:lstStyle/>
          <a:p>
            <a:pPr algn="ctr"/>
            <a:r>
              <a:rPr lang="en-GB" b="1" dirty="0" smtClean="0">
                <a:solidFill>
                  <a:schemeClr val="tx1"/>
                </a:solidFill>
                <a:latin typeface="+mj-lt"/>
                <a:cs typeface="Arial" pitchFamily="34" charset="0"/>
              </a:rPr>
              <a:t>BRIEF TO HUMAN RIGHTS COMMISSION  </a:t>
            </a:r>
          </a:p>
          <a:p>
            <a:pPr algn="ctr"/>
            <a:r>
              <a:rPr lang="en-GB" b="1" dirty="0" smtClean="0">
                <a:solidFill>
                  <a:schemeClr val="tx1"/>
                </a:solidFill>
                <a:latin typeface="+mj-lt"/>
                <a:cs typeface="Arial" pitchFamily="34" charset="0"/>
              </a:rPr>
              <a:t>ON THE </a:t>
            </a:r>
          </a:p>
          <a:p>
            <a:pPr algn="ctr"/>
            <a:r>
              <a:rPr lang="en-GB" b="1" dirty="0" smtClean="0">
                <a:solidFill>
                  <a:schemeClr val="tx1"/>
                </a:solidFill>
                <a:latin typeface="+mj-lt"/>
                <a:cs typeface="Arial" pitchFamily="34" charset="0"/>
              </a:rPr>
              <a:t>GOVERNMENT EMPLOYEES PENSION FUND (GEPF) </a:t>
            </a:r>
          </a:p>
          <a:p>
            <a:pPr algn="ctr"/>
            <a:r>
              <a:rPr lang="en-GB" b="1" dirty="0" smtClean="0">
                <a:solidFill>
                  <a:schemeClr val="tx1"/>
                </a:solidFill>
                <a:latin typeface="+mj-lt"/>
                <a:cs typeface="Arial" pitchFamily="34" charset="0"/>
              </a:rPr>
              <a:t>CMA’S 3 December 2013</a:t>
            </a:r>
            <a:endParaRPr lang="en-GB" b="1" dirty="0" smtClean="0">
              <a:solidFill>
                <a:schemeClr val="tx1"/>
              </a:solidFill>
              <a:latin typeface="+mj-lt"/>
              <a:cs typeface="Arial" pitchFamily="34" charset="0"/>
            </a:endParaRPr>
          </a:p>
        </p:txBody>
      </p:sp>
      <p:sp>
        <p:nvSpPr>
          <p:cNvPr id="5124" name="Rectangle 7"/>
          <p:cNvSpPr>
            <a:spLocks noChangeArrowheads="1"/>
          </p:cNvSpPr>
          <p:nvPr/>
        </p:nvSpPr>
        <p:spPr bwMode="auto">
          <a:xfrm>
            <a:off x="3124200" y="6245225"/>
            <a:ext cx="2895600" cy="476250"/>
          </a:xfrm>
          <a:prstGeom prst="rect">
            <a:avLst/>
          </a:prstGeom>
          <a:noFill/>
          <a:ln w="9525">
            <a:noFill/>
            <a:miter lim="800000"/>
            <a:headEnd/>
            <a:tailEnd/>
          </a:ln>
        </p:spPr>
        <p:txBody>
          <a:bodyPr/>
          <a:lstStyle/>
          <a:p>
            <a:pPr algn="ctr"/>
            <a:endParaRPr lang="en-US" sz="1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1124744"/>
            <a:ext cx="8534752" cy="5382930"/>
          </a:xfrm>
        </p:spPr>
        <p:txBody>
          <a:bodyPr/>
          <a:lstStyle/>
          <a:p>
            <a:pPr>
              <a:buNone/>
            </a:pPr>
            <a:endParaRPr lang="en-GB" sz="1800" dirty="0" smtClean="0">
              <a:latin typeface="Arial" pitchFamily="34" charset="0"/>
              <a:cs typeface="Arial" pitchFamily="34" charset="0"/>
            </a:endParaRPr>
          </a:p>
          <a:p>
            <a:pPr>
              <a:buNone/>
            </a:pPr>
            <a:r>
              <a:rPr lang="en-GB" sz="1800" dirty="0" smtClean="0">
                <a:latin typeface="Arial" pitchFamily="34" charset="0"/>
                <a:cs typeface="Arial" pitchFamily="34" charset="0"/>
              </a:rPr>
              <a:t>Contributions payable to the GEPF are as follow:</a:t>
            </a:r>
          </a:p>
          <a:p>
            <a:r>
              <a:rPr lang="en-GB" sz="1800" dirty="0" smtClean="0">
                <a:latin typeface="Arial" pitchFamily="34" charset="0"/>
                <a:cs typeface="Arial" pitchFamily="34" charset="0"/>
              </a:rPr>
              <a:t>Member Contribution calculated at 7,5% of pensionable emoluments; and</a:t>
            </a:r>
          </a:p>
          <a:p>
            <a:r>
              <a:rPr lang="en-GB" sz="1800" dirty="0" smtClean="0">
                <a:latin typeface="Arial" pitchFamily="34" charset="0"/>
                <a:cs typeface="Arial" pitchFamily="34" charset="0"/>
              </a:rPr>
              <a:t>Employer Contribution calculated at 13% of pensionable emoluments.</a:t>
            </a:r>
          </a:p>
          <a:p>
            <a:endParaRPr lang="en-GB" sz="1800" dirty="0" smtClean="0">
              <a:latin typeface="Arial" pitchFamily="34" charset="0"/>
              <a:cs typeface="Arial" pitchFamily="34" charset="0"/>
            </a:endParaRPr>
          </a:p>
          <a:p>
            <a:pPr>
              <a:buNone/>
            </a:pPr>
            <a:r>
              <a:rPr lang="en-GB" sz="1800" dirty="0" smtClean="0">
                <a:latin typeface="Arial" pitchFamily="34" charset="0"/>
                <a:cs typeface="Arial" pitchFamily="34" charset="0"/>
              </a:rPr>
              <a:t>Service Department employers contribute at a higher employer contribution rate</a:t>
            </a:r>
          </a:p>
          <a:p>
            <a:pPr>
              <a:buNone/>
            </a:pPr>
            <a:r>
              <a:rPr lang="en-GB" sz="1800" dirty="0" smtClean="0">
                <a:latin typeface="Arial" pitchFamily="34" charset="0"/>
                <a:cs typeface="Arial" pitchFamily="34" charset="0"/>
              </a:rPr>
              <a:t>calculated at 16% of pensionable emoluments due to a differentiated benefit </a:t>
            </a:r>
          </a:p>
          <a:p>
            <a:pPr>
              <a:buNone/>
            </a:pPr>
            <a:r>
              <a:rPr lang="en-GB" sz="1800" dirty="0" smtClean="0">
                <a:latin typeface="Arial" pitchFamily="34" charset="0"/>
                <a:cs typeface="Arial" pitchFamily="34" charset="0"/>
              </a:rPr>
              <a:t>structure applicable to such members. </a:t>
            </a:r>
          </a:p>
          <a:p>
            <a:pPr>
              <a:buNone/>
            </a:pPr>
            <a:endParaRPr lang="en-GB" sz="1800" dirty="0"/>
          </a:p>
        </p:txBody>
      </p:sp>
      <p:sp>
        <p:nvSpPr>
          <p:cNvPr id="3" name="Title 2"/>
          <p:cNvSpPr>
            <a:spLocks noGrp="1"/>
          </p:cNvSpPr>
          <p:nvPr>
            <p:ph type="title"/>
          </p:nvPr>
        </p:nvSpPr>
        <p:spPr/>
        <p:txBody>
          <a:bodyPr/>
          <a:lstStyle/>
          <a:p>
            <a:r>
              <a:rPr lang="en-GB" b="1" dirty="0" smtClean="0">
                <a:solidFill>
                  <a:schemeClr val="tx1"/>
                </a:solidFill>
              </a:rPr>
              <a:t>Contribution Rates</a:t>
            </a:r>
            <a:endParaRPr lang="en-GB" b="1" dirty="0">
              <a:solidFill>
                <a:schemeClr val="tx1"/>
              </a:solidFill>
            </a:endParaRPr>
          </a:p>
        </p:txBody>
      </p:sp>
      <p:sp>
        <p:nvSpPr>
          <p:cNvPr id="4" name="Slide Number Placeholder 3"/>
          <p:cNvSpPr>
            <a:spLocks noGrp="1"/>
          </p:cNvSpPr>
          <p:nvPr>
            <p:ph type="sldNum" sz="quarter" idx="10"/>
          </p:nvPr>
        </p:nvSpPr>
        <p:spPr/>
        <p:txBody>
          <a:bodyPr/>
          <a:lstStyle/>
          <a:p>
            <a:pPr>
              <a:defRPr/>
            </a:pPr>
            <a:fld id="{EE1E50FF-0C6E-4CF7-89AA-229A5D6C7DE6}" type="slidenum">
              <a:rPr lang="en-GB" smtClean="0"/>
              <a:pPr>
                <a:defRPr/>
              </a:pPr>
              <a:t>10</a:t>
            </a:fld>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764704"/>
            <a:ext cx="8784976" cy="5382930"/>
          </a:xfrm>
        </p:spPr>
        <p:txBody>
          <a:bodyPr/>
          <a:lstStyle/>
          <a:p>
            <a:pPr>
              <a:buNone/>
            </a:pPr>
            <a:endParaRPr lang="en-GB" sz="1800" dirty="0" smtClean="0">
              <a:latin typeface="Arial" pitchFamily="34" charset="0"/>
              <a:cs typeface="Arial" pitchFamily="34" charset="0"/>
            </a:endParaRPr>
          </a:p>
          <a:p>
            <a:pPr>
              <a:buNone/>
            </a:pPr>
            <a:r>
              <a:rPr lang="en-GB" sz="1800" dirty="0" smtClean="0">
                <a:latin typeface="Arial" pitchFamily="34" charset="0"/>
                <a:cs typeface="Arial" pitchFamily="34" charset="0"/>
              </a:rPr>
              <a:t>Benefits are provided in terms of the Rules classified as follows:</a:t>
            </a:r>
          </a:p>
          <a:p>
            <a:endParaRPr lang="en-GB" sz="1800" dirty="0" smtClean="0">
              <a:latin typeface="Arial" pitchFamily="34" charset="0"/>
              <a:cs typeface="Arial" pitchFamily="34" charset="0"/>
            </a:endParaRPr>
          </a:p>
          <a:p>
            <a:pPr>
              <a:buFont typeface="Arial" pitchFamily="34" charset="0"/>
              <a:buChar char="•"/>
            </a:pPr>
            <a:r>
              <a:rPr lang="en-GB" sz="1800" dirty="0" smtClean="0">
                <a:latin typeface="Arial" pitchFamily="34" charset="0"/>
                <a:cs typeface="Arial" pitchFamily="34" charset="0"/>
              </a:rPr>
              <a:t>Resignation Benefits;</a:t>
            </a:r>
          </a:p>
          <a:p>
            <a:pPr>
              <a:buFont typeface="Arial" pitchFamily="34" charset="0"/>
              <a:buChar char="•"/>
            </a:pPr>
            <a:r>
              <a:rPr lang="en-GB" sz="1800" dirty="0" smtClean="0">
                <a:latin typeface="Arial" pitchFamily="34" charset="0"/>
                <a:cs typeface="Arial" pitchFamily="34" charset="0"/>
              </a:rPr>
              <a:t>Normal Retirement Benefits;</a:t>
            </a:r>
          </a:p>
          <a:p>
            <a:pPr>
              <a:buFont typeface="Arial" pitchFamily="34" charset="0"/>
              <a:buChar char="•"/>
            </a:pPr>
            <a:r>
              <a:rPr lang="en-GB" sz="1800" dirty="0" smtClean="0">
                <a:latin typeface="Arial" pitchFamily="34" charset="0"/>
                <a:cs typeface="Arial" pitchFamily="34" charset="0"/>
              </a:rPr>
              <a:t>Early Retirement Benefits;</a:t>
            </a:r>
          </a:p>
          <a:p>
            <a:pPr>
              <a:buFont typeface="Arial" pitchFamily="34" charset="0"/>
              <a:buChar char="•"/>
            </a:pPr>
            <a:r>
              <a:rPr lang="en-GB" sz="1800" dirty="0" smtClean="0">
                <a:latin typeface="Arial" pitchFamily="34" charset="0"/>
                <a:cs typeface="Arial" pitchFamily="34" charset="0"/>
              </a:rPr>
              <a:t>Ill Health and other Retirement Benefits;</a:t>
            </a:r>
          </a:p>
          <a:p>
            <a:pPr>
              <a:buFont typeface="Arial" pitchFamily="34" charset="0"/>
              <a:buChar char="•"/>
            </a:pPr>
            <a:r>
              <a:rPr lang="en-GB" sz="1800" dirty="0" smtClean="0">
                <a:latin typeface="Arial" pitchFamily="34" charset="0"/>
                <a:cs typeface="Arial" pitchFamily="34" charset="0"/>
              </a:rPr>
              <a:t>Death whilst in Service Benefits;</a:t>
            </a:r>
          </a:p>
          <a:p>
            <a:pPr>
              <a:buFont typeface="Arial" pitchFamily="34" charset="0"/>
              <a:buChar char="•"/>
            </a:pPr>
            <a:r>
              <a:rPr lang="en-GB" sz="1800" dirty="0" smtClean="0">
                <a:latin typeface="Arial" pitchFamily="34" charset="0"/>
                <a:cs typeface="Arial" pitchFamily="34" charset="0"/>
              </a:rPr>
              <a:t>Death after becoming a Pensioner Benefits (5 year balance);</a:t>
            </a:r>
          </a:p>
          <a:p>
            <a:pPr>
              <a:buFont typeface="Arial" pitchFamily="34" charset="0"/>
              <a:buChar char="•"/>
            </a:pPr>
            <a:r>
              <a:rPr lang="en-GB" sz="1800" dirty="0" smtClean="0">
                <a:latin typeface="Arial" pitchFamily="34" charset="0"/>
                <a:cs typeface="Arial" pitchFamily="34" charset="0"/>
              </a:rPr>
              <a:t>Spouses Annuity Benefits (50%/75% subject to member option);</a:t>
            </a:r>
          </a:p>
          <a:p>
            <a:pPr>
              <a:buFont typeface="Arial" pitchFamily="34" charset="0"/>
              <a:buChar char="•"/>
            </a:pPr>
            <a:r>
              <a:rPr lang="en-GB" sz="1800" dirty="0" smtClean="0">
                <a:latin typeface="Arial" pitchFamily="34" charset="0"/>
                <a:cs typeface="Arial" pitchFamily="34" charset="0"/>
              </a:rPr>
              <a:t>Orphans Annuity Benefits; and</a:t>
            </a:r>
          </a:p>
          <a:p>
            <a:pPr>
              <a:buFont typeface="Arial" pitchFamily="34" charset="0"/>
              <a:buChar char="•"/>
            </a:pPr>
            <a:r>
              <a:rPr lang="en-GB" sz="1800" dirty="0" smtClean="0">
                <a:latin typeface="Arial" pitchFamily="34" charset="0"/>
                <a:cs typeface="Arial" pitchFamily="34" charset="0"/>
              </a:rPr>
              <a:t>Funeral Benefits.</a:t>
            </a:r>
          </a:p>
          <a:p>
            <a:pPr>
              <a:buFont typeface="Arial" pitchFamily="34" charset="0"/>
              <a:buChar char="•"/>
            </a:pPr>
            <a:endParaRPr lang="en-GB" sz="1800" dirty="0" smtClean="0">
              <a:latin typeface="Arial" pitchFamily="34" charset="0"/>
              <a:cs typeface="Arial" pitchFamily="34" charset="0"/>
            </a:endParaRPr>
          </a:p>
          <a:p>
            <a:pPr>
              <a:buNone/>
            </a:pPr>
            <a:endParaRPr lang="en-GB" dirty="0"/>
          </a:p>
        </p:txBody>
      </p:sp>
      <p:sp>
        <p:nvSpPr>
          <p:cNvPr id="3" name="Title 2"/>
          <p:cNvSpPr>
            <a:spLocks noGrp="1"/>
          </p:cNvSpPr>
          <p:nvPr>
            <p:ph type="title"/>
          </p:nvPr>
        </p:nvSpPr>
        <p:spPr/>
        <p:txBody>
          <a:bodyPr/>
          <a:lstStyle/>
          <a:p>
            <a:r>
              <a:rPr lang="en-GB" b="1" dirty="0" smtClean="0">
                <a:solidFill>
                  <a:schemeClr val="tx1"/>
                </a:solidFill>
              </a:rPr>
              <a:t>Benefits of the GEPF</a:t>
            </a:r>
            <a:endParaRPr lang="en-GB" b="1" dirty="0">
              <a:solidFill>
                <a:schemeClr val="tx1"/>
              </a:solidFill>
            </a:endParaRPr>
          </a:p>
        </p:txBody>
      </p:sp>
      <p:sp>
        <p:nvSpPr>
          <p:cNvPr id="4" name="Slide Number Placeholder 3"/>
          <p:cNvSpPr>
            <a:spLocks noGrp="1"/>
          </p:cNvSpPr>
          <p:nvPr>
            <p:ph type="sldNum" sz="quarter" idx="10"/>
          </p:nvPr>
        </p:nvSpPr>
        <p:spPr/>
        <p:txBody>
          <a:bodyPr/>
          <a:lstStyle/>
          <a:p>
            <a:pPr>
              <a:defRPr/>
            </a:pPr>
            <a:fld id="{EE1E50FF-0C6E-4CF7-89AA-229A5D6C7DE6}" type="slidenum">
              <a:rPr lang="en-GB" smtClean="0"/>
              <a:pPr>
                <a:defRPr/>
              </a:pPr>
              <a:t>11</a:t>
            </a:fld>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908720"/>
            <a:ext cx="8586790" cy="5143536"/>
          </a:xfrm>
        </p:spPr>
        <p:txBody>
          <a:bodyPr/>
          <a:lstStyle/>
          <a:p>
            <a:pPr>
              <a:buNone/>
            </a:pPr>
            <a:r>
              <a:rPr lang="en-GB" sz="1800" dirty="0" smtClean="0">
                <a:latin typeface="Arial" pitchFamily="34" charset="0"/>
                <a:cs typeface="Arial" pitchFamily="34" charset="0"/>
              </a:rPr>
              <a:t>Upon resignation member have option between:</a:t>
            </a:r>
          </a:p>
          <a:p>
            <a:pPr>
              <a:buFont typeface="Arial" pitchFamily="34" charset="0"/>
              <a:buChar char="•"/>
            </a:pPr>
            <a:r>
              <a:rPr lang="en-GB" sz="1800" dirty="0" smtClean="0">
                <a:latin typeface="Arial" pitchFamily="34" charset="0"/>
                <a:cs typeface="Arial" pitchFamily="34" charset="0"/>
              </a:rPr>
              <a:t> Cash Resignation Benefit </a:t>
            </a:r>
          </a:p>
          <a:p>
            <a:pPr lvl="1">
              <a:buFont typeface="Courier New" pitchFamily="49" charset="0"/>
              <a:buChar char="o"/>
            </a:pPr>
            <a:r>
              <a:rPr lang="en-GB" sz="1600" dirty="0" smtClean="0">
                <a:latin typeface="Arial" pitchFamily="34" charset="0"/>
                <a:cs typeface="Arial" pitchFamily="34" charset="0"/>
              </a:rPr>
              <a:t>Actuarial Interest (This is the equivalent of your accrued benefits in the Fund). </a:t>
            </a:r>
          </a:p>
          <a:p>
            <a:pPr lvl="1">
              <a:buNone/>
            </a:pPr>
            <a:r>
              <a:rPr lang="en-GB" sz="1600" dirty="0" smtClean="0">
                <a:latin typeface="Arial" pitchFamily="34" charset="0"/>
                <a:cs typeface="Arial" pitchFamily="34" charset="0"/>
              </a:rPr>
              <a:t>	(Amended with effect 1 April 2012)</a:t>
            </a:r>
          </a:p>
          <a:p>
            <a:pPr lvl="1">
              <a:buNone/>
            </a:pPr>
            <a:endParaRPr lang="en-GB" sz="1800" dirty="0" smtClean="0">
              <a:latin typeface="Arial" pitchFamily="34" charset="0"/>
              <a:cs typeface="Arial" pitchFamily="34" charset="0"/>
            </a:endParaRPr>
          </a:p>
          <a:p>
            <a:pPr>
              <a:buFont typeface="Arial" pitchFamily="34" charset="0"/>
              <a:buChar char="•"/>
            </a:pPr>
            <a:r>
              <a:rPr lang="en-GB" sz="1800" dirty="0" smtClean="0">
                <a:latin typeface="Arial" pitchFamily="34" charset="0"/>
                <a:cs typeface="Arial" pitchFamily="34" charset="0"/>
              </a:rPr>
              <a:t> Transfer to an Approved Retirement Fund</a:t>
            </a:r>
          </a:p>
          <a:p>
            <a:pPr lvl="1">
              <a:buFont typeface="Courier New" pitchFamily="49" charset="0"/>
              <a:buChar char="o"/>
            </a:pPr>
            <a:r>
              <a:rPr lang="en-GB" sz="1600" dirty="0" smtClean="0">
                <a:latin typeface="Arial" pitchFamily="34" charset="0"/>
                <a:cs typeface="Arial" pitchFamily="34" charset="0"/>
              </a:rPr>
              <a:t>Transfer of Actuarial Interest (This is the equivalent of your accrued benefits in the Fund).</a:t>
            </a:r>
          </a:p>
          <a:p>
            <a:pPr lvl="1">
              <a:buFont typeface="Courier New" pitchFamily="49" charset="0"/>
              <a:buChar char="o"/>
            </a:pPr>
            <a:r>
              <a:rPr lang="en-GB" sz="1600" dirty="0" smtClean="0">
                <a:latin typeface="Arial" pitchFamily="34" charset="0"/>
                <a:cs typeface="Arial" pitchFamily="34" charset="0"/>
              </a:rPr>
              <a:t>Income Tax is deferred.</a:t>
            </a:r>
          </a:p>
          <a:p>
            <a:pPr lvl="1">
              <a:buFont typeface="Courier New" pitchFamily="49" charset="0"/>
              <a:buChar char="o"/>
            </a:pPr>
            <a:r>
              <a:rPr lang="en-GB" sz="1600" dirty="0" smtClean="0">
                <a:latin typeface="Arial" pitchFamily="34" charset="0"/>
                <a:cs typeface="Arial" pitchFamily="34" charset="0"/>
              </a:rPr>
              <a:t>Note that upon transfer to a Preservation Fund, the gross benefit is to be transferred and no departmental debt deduction allowed. </a:t>
            </a:r>
          </a:p>
          <a:p>
            <a:pPr lvl="1">
              <a:buNone/>
            </a:pPr>
            <a:endParaRPr lang="en-GB" sz="1800" dirty="0" smtClean="0">
              <a:latin typeface="Arial" pitchFamily="34" charset="0"/>
              <a:cs typeface="Arial" pitchFamily="34" charset="0"/>
            </a:endParaRPr>
          </a:p>
          <a:p>
            <a:pPr>
              <a:buFont typeface="Wingdings" pitchFamily="2" charset="2"/>
              <a:buChar char="v"/>
            </a:pPr>
            <a:r>
              <a:rPr lang="en-GB" sz="1800" dirty="0" smtClean="0">
                <a:latin typeface="Arial" pitchFamily="34" charset="0"/>
                <a:cs typeface="Arial" pitchFamily="34" charset="0"/>
              </a:rPr>
              <a:t>Note that Employer Contribution immediately vests.  </a:t>
            </a:r>
          </a:p>
          <a:p>
            <a:pPr>
              <a:buFont typeface="Wingdings" pitchFamily="2" charset="2"/>
              <a:buChar char="v"/>
            </a:pPr>
            <a:r>
              <a:rPr lang="en-GB" sz="1800" dirty="0" smtClean="0">
                <a:latin typeface="Arial" pitchFamily="34" charset="0"/>
                <a:cs typeface="Arial" pitchFamily="34" charset="0"/>
              </a:rPr>
              <a:t>There is a misconception that it does not immediately vest.</a:t>
            </a:r>
            <a:endParaRPr lang="en-US" sz="1800" dirty="0" smtClean="0">
              <a:latin typeface="Arial" pitchFamily="34" charset="0"/>
              <a:cs typeface="Arial" pitchFamily="34" charset="0"/>
            </a:endParaRPr>
          </a:p>
          <a:p>
            <a:endParaRPr lang="en-GB" sz="1800" dirty="0"/>
          </a:p>
        </p:txBody>
      </p:sp>
      <p:sp>
        <p:nvSpPr>
          <p:cNvPr id="3" name="Title 2"/>
          <p:cNvSpPr>
            <a:spLocks noGrp="1"/>
          </p:cNvSpPr>
          <p:nvPr>
            <p:ph type="title"/>
          </p:nvPr>
        </p:nvSpPr>
        <p:spPr/>
        <p:txBody>
          <a:bodyPr/>
          <a:lstStyle/>
          <a:p>
            <a:r>
              <a:rPr lang="en-GB" b="1" dirty="0" smtClean="0">
                <a:solidFill>
                  <a:schemeClr val="tx1"/>
                </a:solidFill>
              </a:rPr>
              <a:t>Resignation Benefits</a:t>
            </a:r>
            <a:endParaRPr lang="en-GB" b="1" dirty="0">
              <a:solidFill>
                <a:schemeClr val="tx1"/>
              </a:solidFill>
            </a:endParaRPr>
          </a:p>
        </p:txBody>
      </p:sp>
      <p:sp>
        <p:nvSpPr>
          <p:cNvPr id="4" name="Slide Number Placeholder 3"/>
          <p:cNvSpPr>
            <a:spLocks noGrp="1"/>
          </p:cNvSpPr>
          <p:nvPr>
            <p:ph type="sldNum" sz="quarter" idx="10"/>
          </p:nvPr>
        </p:nvSpPr>
        <p:spPr/>
        <p:txBody>
          <a:bodyPr/>
          <a:lstStyle/>
          <a:p>
            <a:pPr>
              <a:defRPr/>
            </a:pPr>
            <a:fld id="{EE1E50FF-0C6E-4CF7-89AA-229A5D6C7DE6}" type="slidenum">
              <a:rPr lang="en-GB" smtClean="0"/>
              <a:pPr>
                <a:defRPr/>
              </a:pPr>
              <a:t>12</a:t>
            </a:fld>
            <a:endParaRPr lang="en-GB"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764704"/>
            <a:ext cx="8586790" cy="5143536"/>
          </a:xfrm>
        </p:spPr>
        <p:txBody>
          <a:bodyPr/>
          <a:lstStyle/>
          <a:p>
            <a:pPr>
              <a:buFont typeface="Arial" pitchFamily="34" charset="0"/>
              <a:buChar char="•"/>
            </a:pPr>
            <a:r>
              <a:rPr lang="en-GB" sz="1800" dirty="0" smtClean="0">
                <a:latin typeface="Arial" pitchFamily="34" charset="0"/>
                <a:cs typeface="Arial" pitchFamily="34" charset="0"/>
              </a:rPr>
              <a:t>Less than 10 years </a:t>
            </a:r>
          </a:p>
          <a:p>
            <a:pPr lvl="1"/>
            <a:r>
              <a:rPr lang="en-GB" sz="1800" dirty="0" smtClean="0">
                <a:latin typeface="Arial" pitchFamily="34" charset="0"/>
                <a:cs typeface="Arial" pitchFamily="34" charset="0"/>
              </a:rPr>
              <a:t>Greater of the following benefits payable:</a:t>
            </a:r>
          </a:p>
          <a:p>
            <a:pPr lvl="2">
              <a:buFont typeface="Arial" pitchFamily="34" charset="0"/>
              <a:buChar char="•"/>
            </a:pPr>
            <a:r>
              <a:rPr lang="en-GB" sz="1600" dirty="0" smtClean="0">
                <a:latin typeface="Arial" pitchFamily="34" charset="0"/>
                <a:cs typeface="Arial" pitchFamily="34" charset="0"/>
              </a:rPr>
              <a:t> Gratuity (cash lump sum) equal to Actuarial Interest Payable; or</a:t>
            </a:r>
          </a:p>
          <a:p>
            <a:pPr lvl="2">
              <a:buFont typeface="Arial" pitchFamily="34" charset="0"/>
              <a:buChar char="•"/>
            </a:pPr>
            <a:r>
              <a:rPr lang="en-GB" sz="1600" dirty="0" smtClean="0">
                <a:latin typeface="Arial" pitchFamily="34" charset="0"/>
                <a:cs typeface="Arial" pitchFamily="34" charset="0"/>
              </a:rPr>
              <a:t>  One time Final Salary (Avg. Pensionable emoluments over 24 months).</a:t>
            </a:r>
          </a:p>
          <a:p>
            <a:pPr>
              <a:buFont typeface="Arial" pitchFamily="34" charset="0"/>
              <a:buChar char="•"/>
            </a:pPr>
            <a:r>
              <a:rPr lang="en-GB" sz="1800" dirty="0" smtClean="0">
                <a:latin typeface="Arial" pitchFamily="34" charset="0"/>
                <a:cs typeface="Arial" pitchFamily="34" charset="0"/>
              </a:rPr>
              <a:t> More than 10 years service </a:t>
            </a:r>
          </a:p>
          <a:p>
            <a:pPr lvl="1">
              <a:buFontTx/>
              <a:buChar char="-"/>
            </a:pPr>
            <a:r>
              <a:rPr lang="en-GB" sz="1800" dirty="0" smtClean="0">
                <a:latin typeface="Arial" pitchFamily="34" charset="0"/>
                <a:cs typeface="Arial" pitchFamily="34" charset="0"/>
              </a:rPr>
              <a:t>Gratuity (cash lump sum) payable to estate or beneficiaries calculated as:</a:t>
            </a:r>
          </a:p>
          <a:p>
            <a:pPr lvl="2"/>
            <a:r>
              <a:rPr lang="en-GB" sz="1600" dirty="0" smtClean="0">
                <a:latin typeface="Arial" pitchFamily="34" charset="0"/>
                <a:cs typeface="Arial" pitchFamily="34" charset="0"/>
              </a:rPr>
              <a:t>(6,72% x Final Salary x Increased Years of Pensionable Service) Plus</a:t>
            </a:r>
          </a:p>
          <a:p>
            <a:pPr lvl="2"/>
            <a:r>
              <a:rPr lang="en-GB" sz="1600" dirty="0" smtClean="0">
                <a:latin typeface="Arial" pitchFamily="34" charset="0"/>
                <a:cs typeface="Arial" pitchFamily="34" charset="0"/>
              </a:rPr>
              <a:t>(5/55 x Final Salary x Years of Pensionable Service)</a:t>
            </a:r>
          </a:p>
          <a:p>
            <a:pPr lvl="1"/>
            <a:r>
              <a:rPr lang="en-GB" sz="1800" dirty="0" smtClean="0">
                <a:latin typeface="Arial" pitchFamily="34" charset="0"/>
                <a:cs typeface="Arial" pitchFamily="34" charset="0"/>
              </a:rPr>
              <a:t>Years of pensionable service will be Increased by lesser of:</a:t>
            </a:r>
          </a:p>
          <a:p>
            <a:pPr lvl="2">
              <a:buFont typeface="Arial" pitchFamily="34" charset="0"/>
              <a:buChar char="•"/>
            </a:pPr>
            <a:r>
              <a:rPr lang="en-GB" sz="1800" dirty="0" smtClean="0">
                <a:latin typeface="Arial" pitchFamily="34" charset="0"/>
                <a:cs typeface="Arial" pitchFamily="34" charset="0"/>
              </a:rPr>
              <a:t> </a:t>
            </a:r>
            <a:r>
              <a:rPr lang="en-GB" sz="1600" dirty="0" smtClean="0">
                <a:latin typeface="Arial" pitchFamily="34" charset="0"/>
                <a:cs typeface="Arial" pitchFamily="34" charset="0"/>
              </a:rPr>
              <a:t>Five years;</a:t>
            </a:r>
          </a:p>
          <a:p>
            <a:pPr lvl="2">
              <a:buFont typeface="Arial" pitchFamily="34" charset="0"/>
              <a:buChar char="•"/>
            </a:pPr>
            <a:r>
              <a:rPr lang="en-GB" sz="1600" dirty="0" smtClean="0">
                <a:latin typeface="Arial" pitchFamily="34" charset="0"/>
                <a:cs typeface="Arial" pitchFamily="34" charset="0"/>
              </a:rPr>
              <a:t> 1/3 of Pensionable Service; or</a:t>
            </a:r>
          </a:p>
          <a:p>
            <a:pPr lvl="2">
              <a:buFont typeface="Arial" pitchFamily="34" charset="0"/>
              <a:buChar char="•"/>
            </a:pPr>
            <a:r>
              <a:rPr lang="en-GB" sz="1600" dirty="0" smtClean="0">
                <a:latin typeface="Arial" pitchFamily="34" charset="0"/>
                <a:cs typeface="Arial" pitchFamily="34" charset="0"/>
              </a:rPr>
              <a:t> the Unexpired Period of Service [Normal Retirement Age (60) less age].</a:t>
            </a:r>
          </a:p>
          <a:p>
            <a:pPr lvl="2">
              <a:buNone/>
            </a:pPr>
            <a:r>
              <a:rPr lang="en-GB" sz="1600" i="1" dirty="0" smtClean="0">
                <a:latin typeface="Arial" pitchFamily="34" charset="0"/>
                <a:cs typeface="Arial" pitchFamily="34" charset="0"/>
              </a:rPr>
              <a:t>[Note that there is an additional enhancement for Services Members]</a:t>
            </a:r>
          </a:p>
          <a:p>
            <a:pPr lvl="1"/>
            <a:r>
              <a:rPr lang="en-GB" sz="1800" dirty="0" smtClean="0">
                <a:latin typeface="Arial" pitchFamily="34" charset="0"/>
                <a:cs typeface="Arial" pitchFamily="34" charset="0"/>
              </a:rPr>
              <a:t>Spouses annuity payable calculated at:</a:t>
            </a:r>
          </a:p>
          <a:p>
            <a:pPr lvl="2">
              <a:buFont typeface="Arial" pitchFamily="34" charset="0"/>
              <a:buChar char="•"/>
            </a:pPr>
            <a:r>
              <a:rPr lang="en-GB" sz="1600" dirty="0" smtClean="0">
                <a:latin typeface="Arial" pitchFamily="34" charset="0"/>
                <a:cs typeface="Arial" pitchFamily="34" charset="0"/>
              </a:rPr>
              <a:t>50% x [(1/55 x Final Salary x Full Potential Service) + R360]</a:t>
            </a:r>
            <a:endParaRPr lang="en-US" sz="1600" dirty="0"/>
          </a:p>
        </p:txBody>
      </p:sp>
      <p:sp>
        <p:nvSpPr>
          <p:cNvPr id="3" name="Title 2"/>
          <p:cNvSpPr>
            <a:spLocks noGrp="1"/>
          </p:cNvSpPr>
          <p:nvPr>
            <p:ph type="title"/>
          </p:nvPr>
        </p:nvSpPr>
        <p:spPr/>
        <p:txBody>
          <a:bodyPr/>
          <a:lstStyle/>
          <a:p>
            <a:r>
              <a:rPr lang="en-GB" b="1" dirty="0" smtClean="0">
                <a:solidFill>
                  <a:schemeClr val="tx1"/>
                </a:solidFill>
                <a:latin typeface="Arial" pitchFamily="34" charset="0"/>
                <a:cs typeface="Arial" pitchFamily="34" charset="0"/>
              </a:rPr>
              <a:t>Death Before Retirement (In Service)</a:t>
            </a:r>
            <a:endParaRPr lang="en-US" dirty="0">
              <a:solidFill>
                <a:schemeClr val="tx1"/>
              </a:solidFill>
            </a:endParaRPr>
          </a:p>
        </p:txBody>
      </p:sp>
      <p:sp>
        <p:nvSpPr>
          <p:cNvPr id="4" name="Slide Number Placeholder 3"/>
          <p:cNvSpPr>
            <a:spLocks noGrp="1"/>
          </p:cNvSpPr>
          <p:nvPr>
            <p:ph type="sldNum" sz="quarter" idx="10"/>
          </p:nvPr>
        </p:nvSpPr>
        <p:spPr/>
        <p:txBody>
          <a:bodyPr/>
          <a:lstStyle/>
          <a:p>
            <a:pPr>
              <a:defRPr/>
            </a:pPr>
            <a:fld id="{EE1E50FF-0C6E-4CF7-89AA-229A5D6C7DE6}" type="slidenum">
              <a:rPr lang="en-GB" smtClean="0"/>
              <a:pPr>
                <a:defRPr/>
              </a:pPr>
              <a:t>13</a:t>
            </a:fld>
            <a:endParaRPr lang="en-GB"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980728"/>
            <a:ext cx="8712968" cy="4176464"/>
          </a:xfrm>
        </p:spPr>
        <p:txBody>
          <a:bodyPr/>
          <a:lstStyle/>
          <a:p>
            <a:pPr>
              <a:buNone/>
            </a:pPr>
            <a:r>
              <a:rPr lang="en-GB" sz="1800" dirty="0" smtClean="0">
                <a:latin typeface="Arial" pitchFamily="34" charset="0"/>
                <a:cs typeface="Arial" pitchFamily="34" charset="0"/>
              </a:rPr>
              <a:t>Normal Retirement Age is 60 (unless your Service Conditions determine otherwise).</a:t>
            </a:r>
          </a:p>
          <a:p>
            <a:endParaRPr lang="en-GB" sz="1800" dirty="0" smtClean="0">
              <a:latin typeface="Arial" pitchFamily="34" charset="0"/>
              <a:cs typeface="Arial" pitchFamily="34" charset="0"/>
            </a:endParaRPr>
          </a:p>
          <a:p>
            <a:pPr>
              <a:buFont typeface="Arial" pitchFamily="34" charset="0"/>
              <a:buChar char="•"/>
            </a:pPr>
            <a:r>
              <a:rPr lang="en-GB" sz="1800" dirty="0" smtClean="0">
                <a:latin typeface="Arial" pitchFamily="34" charset="0"/>
                <a:cs typeface="Arial" pitchFamily="34" charset="0"/>
              </a:rPr>
              <a:t>Less than 10 years service</a:t>
            </a:r>
          </a:p>
          <a:p>
            <a:pPr lvl="1">
              <a:buFont typeface="Courier New" pitchFamily="49" charset="0"/>
              <a:buChar char="o"/>
            </a:pPr>
            <a:r>
              <a:rPr lang="en-GB" sz="1600" dirty="0" smtClean="0">
                <a:latin typeface="Arial" pitchFamily="34" charset="0"/>
                <a:cs typeface="Arial" pitchFamily="34" charset="0"/>
              </a:rPr>
              <a:t>Gratuity (cash lump sum) equal to Actuarial Interest Payable.</a:t>
            </a:r>
          </a:p>
          <a:p>
            <a:pPr lvl="1"/>
            <a:endParaRPr lang="en-GB" sz="1800" dirty="0" smtClean="0">
              <a:latin typeface="Arial" pitchFamily="34" charset="0"/>
              <a:cs typeface="Arial" pitchFamily="34" charset="0"/>
            </a:endParaRPr>
          </a:p>
          <a:p>
            <a:pPr>
              <a:buFont typeface="Arial" pitchFamily="34" charset="0"/>
              <a:buChar char="•"/>
            </a:pPr>
            <a:r>
              <a:rPr lang="en-GB" sz="1800" dirty="0" smtClean="0">
                <a:latin typeface="Arial" pitchFamily="34" charset="0"/>
                <a:cs typeface="Arial" pitchFamily="34" charset="0"/>
              </a:rPr>
              <a:t>More than 10 years service</a:t>
            </a:r>
          </a:p>
          <a:p>
            <a:pPr lvl="1">
              <a:buFont typeface="Courier New" pitchFamily="49" charset="0"/>
              <a:buChar char="o"/>
            </a:pPr>
            <a:r>
              <a:rPr lang="en-GB" sz="1600" dirty="0" smtClean="0">
                <a:latin typeface="Arial" pitchFamily="34" charset="0"/>
                <a:cs typeface="Arial" pitchFamily="34" charset="0"/>
              </a:rPr>
              <a:t>Gratuity (cash lump sum) calculated as follow:</a:t>
            </a:r>
          </a:p>
          <a:p>
            <a:pPr lvl="2">
              <a:buNone/>
            </a:pPr>
            <a:r>
              <a:rPr lang="en-GB" sz="1600" dirty="0" smtClean="0">
                <a:latin typeface="Arial" pitchFamily="34" charset="0"/>
                <a:cs typeface="Arial" pitchFamily="34" charset="0"/>
              </a:rPr>
              <a:t>6,72% x Final Salary x Years of Pensionable Service</a:t>
            </a:r>
          </a:p>
          <a:p>
            <a:pPr lvl="6">
              <a:buNone/>
            </a:pPr>
            <a:r>
              <a:rPr lang="en-GB" sz="1600" dirty="0" smtClean="0">
                <a:latin typeface="Arial" pitchFamily="34" charset="0"/>
                <a:cs typeface="Arial" pitchFamily="34" charset="0"/>
              </a:rPr>
              <a:t>And an</a:t>
            </a:r>
          </a:p>
          <a:p>
            <a:pPr lvl="1">
              <a:buFont typeface="Courier New" pitchFamily="49" charset="0"/>
              <a:buChar char="o"/>
            </a:pPr>
            <a:r>
              <a:rPr lang="en-GB" sz="1600" dirty="0" smtClean="0">
                <a:latin typeface="Arial" pitchFamily="34" charset="0"/>
                <a:cs typeface="Arial" pitchFamily="34" charset="0"/>
              </a:rPr>
              <a:t>Annuity (monthly pension) calculated as follow:</a:t>
            </a:r>
          </a:p>
          <a:p>
            <a:pPr lvl="2">
              <a:buNone/>
            </a:pPr>
            <a:r>
              <a:rPr lang="en-GB" sz="1600" dirty="0" smtClean="0">
                <a:latin typeface="Arial" pitchFamily="34" charset="0"/>
                <a:cs typeface="Arial" pitchFamily="34" charset="0"/>
              </a:rPr>
              <a:t>(1/55 x Final Salary x Years of Pensionable Service) + R360</a:t>
            </a:r>
          </a:p>
          <a:p>
            <a:pPr lvl="2">
              <a:buNone/>
            </a:pPr>
            <a:endParaRPr lang="en-GB" sz="1600" dirty="0" smtClean="0">
              <a:latin typeface="Arial" pitchFamily="34" charset="0"/>
              <a:cs typeface="Arial" pitchFamily="34" charset="0"/>
            </a:endParaRPr>
          </a:p>
          <a:p>
            <a:pPr lvl="1">
              <a:buNone/>
            </a:pPr>
            <a:r>
              <a:rPr lang="en-GB" sz="1600" dirty="0" smtClean="0">
                <a:latin typeface="Arial" pitchFamily="34" charset="0"/>
                <a:cs typeface="Arial" pitchFamily="34" charset="0"/>
              </a:rPr>
              <a:t>Note: Option to reduce either gratuity/annuity to increase spouses annuity to 75%. </a:t>
            </a:r>
            <a:endParaRPr lang="en-US" sz="1800" dirty="0"/>
          </a:p>
        </p:txBody>
      </p:sp>
      <p:sp>
        <p:nvSpPr>
          <p:cNvPr id="3" name="Title 2"/>
          <p:cNvSpPr>
            <a:spLocks noGrp="1"/>
          </p:cNvSpPr>
          <p:nvPr>
            <p:ph type="title"/>
          </p:nvPr>
        </p:nvSpPr>
        <p:spPr/>
        <p:txBody>
          <a:bodyPr/>
          <a:lstStyle/>
          <a:p>
            <a:r>
              <a:rPr lang="en-GB" b="1" dirty="0" smtClean="0">
                <a:solidFill>
                  <a:schemeClr val="tx1"/>
                </a:solidFill>
                <a:cs typeface="Arial" pitchFamily="34" charset="0"/>
              </a:rPr>
              <a:t>Retirement </a:t>
            </a:r>
            <a:endParaRPr lang="en-US" dirty="0"/>
          </a:p>
        </p:txBody>
      </p:sp>
      <p:sp>
        <p:nvSpPr>
          <p:cNvPr id="4" name="Slide Number Placeholder 3"/>
          <p:cNvSpPr>
            <a:spLocks noGrp="1"/>
          </p:cNvSpPr>
          <p:nvPr>
            <p:ph type="sldNum" sz="quarter" idx="10"/>
          </p:nvPr>
        </p:nvSpPr>
        <p:spPr/>
        <p:txBody>
          <a:bodyPr/>
          <a:lstStyle/>
          <a:p>
            <a:pPr>
              <a:defRPr/>
            </a:pPr>
            <a:fld id="{EE1E50FF-0C6E-4CF7-89AA-229A5D6C7DE6}" type="slidenum">
              <a:rPr lang="en-GB" smtClean="0"/>
              <a:pPr>
                <a:defRPr/>
              </a:pPr>
              <a:t>14</a:t>
            </a:fld>
            <a:endParaRPr lang="en-GB"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11560" y="980728"/>
            <a:ext cx="7900910" cy="5143536"/>
          </a:xfrm>
        </p:spPr>
        <p:txBody>
          <a:bodyPr/>
          <a:lstStyle/>
          <a:p>
            <a:r>
              <a:rPr lang="en-GB" sz="1800" dirty="0" smtClean="0">
                <a:latin typeface="Arial" pitchFamily="34" charset="0"/>
                <a:cs typeface="Arial" pitchFamily="34" charset="0"/>
              </a:rPr>
              <a:t>You may retire early from the age of 55, with the consent of your employer provided that your Service Conditions provide therefore.</a:t>
            </a:r>
          </a:p>
          <a:p>
            <a:r>
              <a:rPr lang="en-GB" sz="1800" dirty="0" smtClean="0">
                <a:latin typeface="Arial" pitchFamily="34" charset="0"/>
                <a:cs typeface="Arial" pitchFamily="34" charset="0"/>
              </a:rPr>
              <a:t> The Gratuity (Cash lump sum) and Annuity (monthly pension) benefits will be calculated using the same formulae as applicable to Normal Retirement.  </a:t>
            </a:r>
          </a:p>
          <a:p>
            <a:r>
              <a:rPr lang="en-GB" sz="1800" dirty="0" smtClean="0">
                <a:latin typeface="Arial" pitchFamily="34" charset="0"/>
                <a:cs typeface="Arial" pitchFamily="34" charset="0"/>
              </a:rPr>
              <a:t>They will however be reduced by 0,3333% for each month between your age at retirement and the age of 60.</a:t>
            </a:r>
          </a:p>
          <a:p>
            <a:endParaRPr lang="en-US" sz="1800" dirty="0"/>
          </a:p>
        </p:txBody>
      </p:sp>
      <p:sp>
        <p:nvSpPr>
          <p:cNvPr id="3" name="Title 2"/>
          <p:cNvSpPr>
            <a:spLocks noGrp="1"/>
          </p:cNvSpPr>
          <p:nvPr>
            <p:ph type="title"/>
          </p:nvPr>
        </p:nvSpPr>
        <p:spPr/>
        <p:txBody>
          <a:bodyPr/>
          <a:lstStyle/>
          <a:p>
            <a:r>
              <a:rPr lang="en-GB" b="1" dirty="0" smtClean="0">
                <a:solidFill>
                  <a:schemeClr val="tx1"/>
                </a:solidFill>
                <a:cs typeface="Arial" pitchFamily="34" charset="0"/>
              </a:rPr>
              <a:t>Early Retirement</a:t>
            </a:r>
            <a:endParaRPr lang="en-US" dirty="0"/>
          </a:p>
        </p:txBody>
      </p:sp>
      <p:sp>
        <p:nvSpPr>
          <p:cNvPr id="4" name="Slide Number Placeholder 3"/>
          <p:cNvSpPr>
            <a:spLocks noGrp="1"/>
          </p:cNvSpPr>
          <p:nvPr>
            <p:ph type="sldNum" sz="quarter" idx="10"/>
          </p:nvPr>
        </p:nvSpPr>
        <p:spPr/>
        <p:txBody>
          <a:bodyPr/>
          <a:lstStyle/>
          <a:p>
            <a:pPr>
              <a:defRPr/>
            </a:pPr>
            <a:fld id="{EE1E50FF-0C6E-4CF7-89AA-229A5D6C7DE6}" type="slidenum">
              <a:rPr lang="en-GB" smtClean="0"/>
              <a:pPr>
                <a:defRPr/>
              </a:pPr>
              <a:t>15</a:t>
            </a:fld>
            <a:endParaRPr lang="en-GB"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1196752"/>
            <a:ext cx="8586790" cy="5143536"/>
          </a:xfrm>
        </p:spPr>
        <p:txBody>
          <a:bodyPr/>
          <a:lstStyle/>
          <a:p>
            <a:pPr>
              <a:buFont typeface="Arial" pitchFamily="34" charset="0"/>
              <a:buChar char="•"/>
            </a:pPr>
            <a:r>
              <a:rPr lang="en-GB" sz="1800" dirty="0" smtClean="0">
                <a:latin typeface="Arial" pitchFamily="34" charset="0"/>
                <a:cs typeface="Arial" pitchFamily="34" charset="0"/>
              </a:rPr>
              <a:t>Death within 5 years of Retirement</a:t>
            </a:r>
          </a:p>
          <a:p>
            <a:pPr>
              <a:buFont typeface="Arial" pitchFamily="34" charset="0"/>
              <a:buChar char="•"/>
            </a:pPr>
            <a:endParaRPr lang="en-GB" sz="1800" dirty="0" smtClean="0">
              <a:latin typeface="Arial" pitchFamily="34" charset="0"/>
              <a:cs typeface="Arial" pitchFamily="34" charset="0"/>
            </a:endParaRPr>
          </a:p>
          <a:p>
            <a:pPr lvl="1">
              <a:buFont typeface="Courier New" pitchFamily="49" charset="0"/>
              <a:buChar char="o"/>
            </a:pPr>
            <a:r>
              <a:rPr lang="en-GB" sz="1800" dirty="0" smtClean="0">
                <a:latin typeface="Arial" pitchFamily="34" charset="0"/>
                <a:cs typeface="Arial" pitchFamily="34" charset="0"/>
              </a:rPr>
              <a:t>Your Full Annuity for the first 5 years after Retirement is Guaranteed.</a:t>
            </a:r>
          </a:p>
          <a:p>
            <a:pPr lvl="1">
              <a:buFont typeface="Courier New" pitchFamily="49" charset="0"/>
              <a:buChar char="o"/>
            </a:pPr>
            <a:r>
              <a:rPr lang="en-GB" sz="1800" dirty="0" smtClean="0">
                <a:latin typeface="Arial" pitchFamily="34" charset="0"/>
                <a:cs typeface="Arial" pitchFamily="34" charset="0"/>
              </a:rPr>
              <a:t>Should you die within the period, the balance of annuities (monthly pensions) payable will be paid to your beneficiaries or estate as a 2</a:t>
            </a:r>
            <a:r>
              <a:rPr lang="en-GB" sz="1800" baseline="30000" dirty="0" smtClean="0">
                <a:latin typeface="Arial" pitchFamily="34" charset="0"/>
                <a:cs typeface="Arial" pitchFamily="34" charset="0"/>
              </a:rPr>
              <a:t>nd</a:t>
            </a:r>
            <a:r>
              <a:rPr lang="en-GB" sz="1800" dirty="0" smtClean="0">
                <a:latin typeface="Arial" pitchFamily="34" charset="0"/>
                <a:cs typeface="Arial" pitchFamily="34" charset="0"/>
              </a:rPr>
              <a:t> Gratuity (cash lump sum).</a:t>
            </a:r>
          </a:p>
          <a:p>
            <a:pPr lvl="1">
              <a:buFont typeface="Courier New" pitchFamily="49" charset="0"/>
              <a:buChar char="o"/>
            </a:pPr>
            <a:r>
              <a:rPr lang="en-GB" sz="1800" dirty="0" smtClean="0">
                <a:latin typeface="Arial" pitchFamily="34" charset="0"/>
                <a:cs typeface="Arial" pitchFamily="34" charset="0"/>
              </a:rPr>
              <a:t>Note that the annual R360 supplement will be excluded.</a:t>
            </a:r>
          </a:p>
          <a:p>
            <a:pPr lvl="1">
              <a:buFont typeface="Courier New" pitchFamily="49" charset="0"/>
              <a:buChar char="o"/>
            </a:pPr>
            <a:r>
              <a:rPr lang="en-GB" sz="1800" dirty="0" smtClean="0">
                <a:latin typeface="Arial" pitchFamily="34" charset="0"/>
                <a:cs typeface="Arial" pitchFamily="34" charset="0"/>
              </a:rPr>
              <a:t>In addition a Spouses annuity is payable if applicable.  </a:t>
            </a:r>
          </a:p>
          <a:p>
            <a:pPr lvl="1">
              <a:buFontTx/>
              <a:buChar char="-"/>
            </a:pPr>
            <a:endParaRPr lang="en-GB" sz="1800" dirty="0" smtClean="0">
              <a:latin typeface="Arial" pitchFamily="34" charset="0"/>
              <a:cs typeface="Arial" pitchFamily="34" charset="0"/>
            </a:endParaRPr>
          </a:p>
          <a:p>
            <a:pPr>
              <a:buFont typeface="Arial" pitchFamily="34" charset="0"/>
              <a:buChar char="•"/>
            </a:pPr>
            <a:r>
              <a:rPr lang="en-GB" sz="1800" dirty="0" smtClean="0">
                <a:latin typeface="Arial" pitchFamily="34" charset="0"/>
                <a:cs typeface="Arial" pitchFamily="34" charset="0"/>
              </a:rPr>
              <a:t>Death after 5 years of Retirement</a:t>
            </a:r>
          </a:p>
          <a:p>
            <a:pPr>
              <a:buFont typeface="Arial" pitchFamily="34" charset="0"/>
              <a:buChar char="•"/>
            </a:pPr>
            <a:endParaRPr lang="en-GB" sz="1800" dirty="0" smtClean="0">
              <a:latin typeface="Arial" pitchFamily="34" charset="0"/>
              <a:cs typeface="Arial" pitchFamily="34" charset="0"/>
            </a:endParaRPr>
          </a:p>
          <a:p>
            <a:pPr lvl="1">
              <a:buFont typeface="Courier New" pitchFamily="49" charset="0"/>
              <a:buChar char="o"/>
            </a:pPr>
            <a:r>
              <a:rPr lang="en-GB" sz="1800" dirty="0" smtClean="0">
                <a:latin typeface="Arial" pitchFamily="34" charset="0"/>
                <a:cs typeface="Arial" pitchFamily="34" charset="0"/>
              </a:rPr>
              <a:t>Spouses annuity payable if applicable</a:t>
            </a:r>
            <a:r>
              <a:rPr lang="en-GB" sz="1800" dirty="0" smtClean="0">
                <a:solidFill>
                  <a:schemeClr val="tx1">
                    <a:tint val="75000"/>
                  </a:schemeClr>
                </a:solidFill>
                <a:latin typeface="Arial" pitchFamily="34" charset="0"/>
                <a:cs typeface="Arial" pitchFamily="34" charset="0"/>
              </a:rPr>
              <a:t>.  </a:t>
            </a:r>
          </a:p>
          <a:p>
            <a:endParaRPr lang="en-US" sz="1800" dirty="0"/>
          </a:p>
        </p:txBody>
      </p:sp>
      <p:sp>
        <p:nvSpPr>
          <p:cNvPr id="3" name="Title 2"/>
          <p:cNvSpPr>
            <a:spLocks noGrp="1"/>
          </p:cNvSpPr>
          <p:nvPr>
            <p:ph type="title"/>
          </p:nvPr>
        </p:nvSpPr>
        <p:spPr/>
        <p:txBody>
          <a:bodyPr/>
          <a:lstStyle/>
          <a:p>
            <a:r>
              <a:rPr lang="en-GB" b="1" dirty="0" smtClean="0">
                <a:solidFill>
                  <a:schemeClr val="tx1"/>
                </a:solidFill>
                <a:cs typeface="Arial" pitchFamily="34" charset="0"/>
              </a:rPr>
              <a:t>Death after Retirement</a:t>
            </a:r>
            <a:endParaRPr lang="en-US" dirty="0">
              <a:solidFill>
                <a:schemeClr val="tx1"/>
              </a:solidFill>
            </a:endParaRPr>
          </a:p>
        </p:txBody>
      </p:sp>
      <p:sp>
        <p:nvSpPr>
          <p:cNvPr id="4" name="Slide Number Placeholder 3"/>
          <p:cNvSpPr>
            <a:spLocks noGrp="1"/>
          </p:cNvSpPr>
          <p:nvPr>
            <p:ph type="sldNum" sz="quarter" idx="10"/>
          </p:nvPr>
        </p:nvSpPr>
        <p:spPr/>
        <p:txBody>
          <a:bodyPr/>
          <a:lstStyle/>
          <a:p>
            <a:pPr>
              <a:defRPr/>
            </a:pPr>
            <a:fld id="{EE1E50FF-0C6E-4CF7-89AA-229A5D6C7DE6}" type="slidenum">
              <a:rPr lang="en-GB" smtClean="0"/>
              <a:pPr>
                <a:defRPr/>
              </a:pPr>
              <a:t>16</a:t>
            </a:fld>
            <a:endParaRPr lang="en-GB"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sz="1800" dirty="0" smtClean="0">
                <a:latin typeface="Arial" pitchFamily="34" charset="0"/>
                <a:cs typeface="Arial" pitchFamily="34" charset="0"/>
              </a:rPr>
              <a:t>In the event of you Retiring on account of Ill Health, the benefit payable will be calculated as for Normal Retirement, with the years of pensionable service being Increased by the lesser of:</a:t>
            </a:r>
          </a:p>
          <a:p>
            <a:pPr lvl="1">
              <a:buFont typeface="Courier New" pitchFamily="49" charset="0"/>
              <a:buChar char="o"/>
            </a:pPr>
            <a:r>
              <a:rPr lang="en-GB" sz="1800" dirty="0" smtClean="0">
                <a:latin typeface="Arial" pitchFamily="34" charset="0"/>
                <a:cs typeface="Arial" pitchFamily="34" charset="0"/>
              </a:rPr>
              <a:t>Five years; </a:t>
            </a:r>
          </a:p>
          <a:p>
            <a:pPr lvl="1">
              <a:buFont typeface="Courier New" pitchFamily="49" charset="0"/>
              <a:buChar char="o"/>
            </a:pPr>
            <a:r>
              <a:rPr lang="en-GB" sz="1800" dirty="0" smtClean="0">
                <a:latin typeface="Arial" pitchFamily="34" charset="0"/>
                <a:cs typeface="Arial" pitchFamily="34" charset="0"/>
              </a:rPr>
              <a:t>1/3 of your Pensionable Service; or</a:t>
            </a:r>
          </a:p>
          <a:p>
            <a:pPr lvl="1">
              <a:buFont typeface="Courier New" pitchFamily="49" charset="0"/>
              <a:buChar char="o"/>
            </a:pPr>
            <a:r>
              <a:rPr lang="en-GB" sz="1800" dirty="0" smtClean="0">
                <a:latin typeface="Arial" pitchFamily="34" charset="0"/>
                <a:cs typeface="Arial" pitchFamily="34" charset="0"/>
              </a:rPr>
              <a:t>the Unexpired Period Service.</a:t>
            </a:r>
          </a:p>
          <a:p>
            <a:endParaRPr lang="en-US" dirty="0"/>
          </a:p>
        </p:txBody>
      </p:sp>
      <p:sp>
        <p:nvSpPr>
          <p:cNvPr id="3" name="Title 2"/>
          <p:cNvSpPr>
            <a:spLocks noGrp="1"/>
          </p:cNvSpPr>
          <p:nvPr>
            <p:ph type="title"/>
          </p:nvPr>
        </p:nvSpPr>
        <p:spPr/>
        <p:txBody>
          <a:bodyPr/>
          <a:lstStyle/>
          <a:p>
            <a:r>
              <a:rPr lang="en-GB" b="1" dirty="0" smtClean="0">
                <a:solidFill>
                  <a:schemeClr val="tx1"/>
                </a:solidFill>
                <a:cs typeface="Arial" pitchFamily="34" charset="0"/>
              </a:rPr>
              <a:t> Ill Health Retirement</a:t>
            </a:r>
            <a:endParaRPr lang="en-US" dirty="0"/>
          </a:p>
        </p:txBody>
      </p:sp>
      <p:sp>
        <p:nvSpPr>
          <p:cNvPr id="4" name="Slide Number Placeholder 3"/>
          <p:cNvSpPr>
            <a:spLocks noGrp="1"/>
          </p:cNvSpPr>
          <p:nvPr>
            <p:ph type="sldNum" sz="quarter" idx="10"/>
          </p:nvPr>
        </p:nvSpPr>
        <p:spPr/>
        <p:txBody>
          <a:bodyPr/>
          <a:lstStyle/>
          <a:p>
            <a:pPr>
              <a:defRPr/>
            </a:pPr>
            <a:fld id="{EE1E50FF-0C6E-4CF7-89AA-229A5D6C7DE6}" type="slidenum">
              <a:rPr lang="en-GB" smtClean="0"/>
              <a:pPr>
                <a:defRPr/>
              </a:pPr>
              <a:t>17</a:t>
            </a:fld>
            <a:endParaRPr lang="en-GB"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sz="1800" dirty="0" smtClean="0">
                <a:latin typeface="Arial" pitchFamily="34" charset="0"/>
                <a:cs typeface="Arial" pitchFamily="34" charset="0"/>
              </a:rPr>
              <a:t>A cash lump sum of R7500 for the funeral of a:</a:t>
            </a:r>
          </a:p>
          <a:p>
            <a:pPr lvl="1">
              <a:buFont typeface="Courier New" pitchFamily="49" charset="0"/>
              <a:buChar char="o"/>
            </a:pPr>
            <a:r>
              <a:rPr lang="en-GB" sz="1800" dirty="0" smtClean="0">
                <a:latin typeface="Arial" pitchFamily="34" charset="0"/>
                <a:cs typeface="Arial" pitchFamily="34" charset="0"/>
              </a:rPr>
              <a:t>Member;</a:t>
            </a:r>
          </a:p>
          <a:p>
            <a:pPr lvl="1">
              <a:buFont typeface="Courier New" pitchFamily="49" charset="0"/>
              <a:buChar char="o"/>
            </a:pPr>
            <a:r>
              <a:rPr lang="en-GB" sz="1800" dirty="0" smtClean="0">
                <a:latin typeface="Arial" pitchFamily="34" charset="0"/>
                <a:cs typeface="Arial" pitchFamily="34" charset="0"/>
              </a:rPr>
              <a:t>Pensioner;</a:t>
            </a:r>
          </a:p>
          <a:p>
            <a:pPr lvl="1">
              <a:buFont typeface="Courier New" pitchFamily="49" charset="0"/>
              <a:buChar char="o"/>
            </a:pPr>
            <a:r>
              <a:rPr lang="en-GB" sz="1800" dirty="0" smtClean="0">
                <a:latin typeface="Arial" pitchFamily="34" charset="0"/>
                <a:cs typeface="Arial" pitchFamily="34" charset="0"/>
              </a:rPr>
              <a:t>Spouse of a Member or Pensioner </a:t>
            </a:r>
          </a:p>
          <a:p>
            <a:pPr lvl="1">
              <a:buNone/>
            </a:pPr>
            <a:r>
              <a:rPr lang="en-GB" sz="1800" dirty="0" smtClean="0">
                <a:latin typeface="Arial" pitchFamily="34" charset="0"/>
                <a:cs typeface="Arial" pitchFamily="34" charset="0"/>
              </a:rPr>
              <a:t>	</a:t>
            </a:r>
          </a:p>
          <a:p>
            <a:r>
              <a:rPr lang="en-GB" sz="1800" dirty="0" smtClean="0">
                <a:latin typeface="Arial" pitchFamily="34" charset="0"/>
                <a:cs typeface="Arial" pitchFamily="34" charset="0"/>
              </a:rPr>
              <a:t>A cash lump sum of R3000 for the funeral of a:</a:t>
            </a:r>
          </a:p>
          <a:p>
            <a:pPr lvl="1">
              <a:buFont typeface="Courier New" pitchFamily="49" charset="0"/>
              <a:buChar char="o"/>
            </a:pPr>
            <a:r>
              <a:rPr lang="en-GB" sz="1800" dirty="0" smtClean="0">
                <a:latin typeface="Arial" pitchFamily="34" charset="0"/>
                <a:cs typeface="Arial" pitchFamily="34" charset="0"/>
              </a:rPr>
              <a:t>Child of a member or a deceased member;</a:t>
            </a:r>
          </a:p>
          <a:p>
            <a:pPr lvl="1">
              <a:buFont typeface="Courier New" pitchFamily="49" charset="0"/>
              <a:buChar char="o"/>
            </a:pPr>
            <a:r>
              <a:rPr lang="en-GB" sz="1800" dirty="0" smtClean="0">
                <a:latin typeface="Arial" pitchFamily="34" charset="0"/>
                <a:cs typeface="Arial" pitchFamily="34" charset="0"/>
              </a:rPr>
              <a:t>Child of a pensioner or deceased pensioner</a:t>
            </a:r>
          </a:p>
          <a:p>
            <a:pPr>
              <a:buNone/>
            </a:pPr>
            <a:endParaRPr lang="en-GB" sz="1800" dirty="0" smtClean="0">
              <a:latin typeface="Arial" pitchFamily="34" charset="0"/>
              <a:cs typeface="Arial" pitchFamily="34" charset="0"/>
            </a:endParaRPr>
          </a:p>
          <a:p>
            <a:pPr>
              <a:buNone/>
            </a:pPr>
            <a:r>
              <a:rPr lang="en-GB" sz="1800" dirty="0" smtClean="0">
                <a:latin typeface="Arial" pitchFamily="34" charset="0"/>
                <a:cs typeface="Arial" pitchFamily="34" charset="0"/>
              </a:rPr>
              <a:t>	(Was only applicable to pensioners who retired after 1 December 2002 – Amended with effect 1 April 2012 to be payable to all pensioners).</a:t>
            </a:r>
            <a:endParaRPr lang="en-US" sz="1800" dirty="0"/>
          </a:p>
        </p:txBody>
      </p:sp>
      <p:sp>
        <p:nvSpPr>
          <p:cNvPr id="3" name="Title 2"/>
          <p:cNvSpPr>
            <a:spLocks noGrp="1"/>
          </p:cNvSpPr>
          <p:nvPr>
            <p:ph type="title"/>
          </p:nvPr>
        </p:nvSpPr>
        <p:spPr/>
        <p:txBody>
          <a:bodyPr/>
          <a:lstStyle/>
          <a:p>
            <a:r>
              <a:rPr lang="en-GB" b="1" dirty="0" smtClean="0">
                <a:solidFill>
                  <a:schemeClr val="tx1"/>
                </a:solidFill>
                <a:cs typeface="Arial" pitchFamily="34" charset="0"/>
              </a:rPr>
              <a:t>Funeral Benefit</a:t>
            </a:r>
            <a:endParaRPr lang="en-US" dirty="0">
              <a:solidFill>
                <a:schemeClr val="tx1"/>
              </a:solidFill>
            </a:endParaRPr>
          </a:p>
        </p:txBody>
      </p:sp>
      <p:sp>
        <p:nvSpPr>
          <p:cNvPr id="4" name="Slide Number Placeholder 3"/>
          <p:cNvSpPr>
            <a:spLocks noGrp="1"/>
          </p:cNvSpPr>
          <p:nvPr>
            <p:ph type="sldNum" sz="quarter" idx="10"/>
          </p:nvPr>
        </p:nvSpPr>
        <p:spPr/>
        <p:txBody>
          <a:bodyPr/>
          <a:lstStyle/>
          <a:p>
            <a:pPr>
              <a:defRPr/>
            </a:pPr>
            <a:fld id="{EE1E50FF-0C6E-4CF7-89AA-229A5D6C7DE6}" type="slidenum">
              <a:rPr lang="en-GB" smtClean="0"/>
              <a:pPr>
                <a:defRPr/>
              </a:pPr>
              <a:t>18</a:t>
            </a:fld>
            <a:endParaRPr lang="en-GB"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ontent Placeholder 1"/>
          <p:cNvSpPr>
            <a:spLocks noGrp="1"/>
          </p:cNvSpPr>
          <p:nvPr>
            <p:ph idx="1"/>
          </p:nvPr>
        </p:nvSpPr>
        <p:spPr>
          <a:xfrm>
            <a:off x="250825" y="1125538"/>
            <a:ext cx="8586788" cy="5143500"/>
          </a:xfrm>
        </p:spPr>
        <p:txBody>
          <a:bodyPr/>
          <a:lstStyle/>
          <a:p>
            <a:r>
              <a:rPr lang="en-GB" sz="1800" smtClean="0">
                <a:latin typeface="Arial" charset="0"/>
                <a:cs typeface="Arial" charset="0"/>
              </a:rPr>
              <a:t>Accrued pension interest transferred into the GEPF is converted to pensionable service.</a:t>
            </a:r>
          </a:p>
          <a:p>
            <a:r>
              <a:rPr lang="en-GB" sz="1800" smtClean="0">
                <a:latin typeface="Arial" charset="0"/>
                <a:cs typeface="Arial" charset="0"/>
              </a:rPr>
              <a:t>The former is done in terms of the so-called Purchase of Service formulae contained in the rules of the Fund for recognition of periods of pensionable service.</a:t>
            </a:r>
          </a:p>
          <a:p>
            <a:r>
              <a:rPr lang="en-GB" sz="1800" smtClean="0">
                <a:latin typeface="Arial" charset="0"/>
                <a:cs typeface="Arial" charset="0"/>
              </a:rPr>
              <a:t>The former is based an actuarial factor (the so-called F(x) factor) taking into account the age of the member transferring into the Fund on the date of transfer.</a:t>
            </a:r>
            <a:endParaRPr lang="en-GB" sz="1400" smtClean="0">
              <a:latin typeface="Arial" charset="0"/>
              <a:cs typeface="Arial" charset="0"/>
            </a:endParaRPr>
          </a:p>
          <a:p>
            <a:pPr>
              <a:buFont typeface="Arial" charset="0"/>
              <a:buNone/>
            </a:pPr>
            <a:r>
              <a:rPr lang="en-GB" sz="1800" smtClean="0">
                <a:latin typeface="Arial" charset="0"/>
                <a:cs typeface="Arial" charset="0"/>
              </a:rPr>
              <a:t>     </a:t>
            </a:r>
            <a:endParaRPr lang="en-US" smtClean="0"/>
          </a:p>
        </p:txBody>
      </p:sp>
      <p:sp>
        <p:nvSpPr>
          <p:cNvPr id="26627" name="Title 2"/>
          <p:cNvSpPr>
            <a:spLocks noGrp="1"/>
          </p:cNvSpPr>
          <p:nvPr>
            <p:ph type="title"/>
          </p:nvPr>
        </p:nvSpPr>
        <p:spPr>
          <a:xfrm>
            <a:off x="0" y="0"/>
            <a:ext cx="9144000" cy="928688"/>
          </a:xfrm>
        </p:spPr>
        <p:txBody>
          <a:bodyPr/>
          <a:lstStyle/>
          <a:p>
            <a:r>
              <a:rPr lang="en-GB" b="1" smtClean="0">
                <a:solidFill>
                  <a:schemeClr val="tx1"/>
                </a:solidFill>
              </a:rPr>
              <a:t>Transfers into the GEPF</a:t>
            </a:r>
            <a:endParaRPr lang="en-US" b="1" smtClean="0">
              <a:solidFill>
                <a:schemeClr val="tx1"/>
              </a:solidFill>
            </a:endParaRPr>
          </a:p>
        </p:txBody>
      </p:sp>
      <p:sp>
        <p:nvSpPr>
          <p:cNvPr id="26628" name="Slide Number Placeholder 3"/>
          <p:cNvSpPr>
            <a:spLocks noGrp="1"/>
          </p:cNvSpPr>
          <p:nvPr>
            <p:ph type="sldNum" sz="quarter" idx="10"/>
          </p:nvPr>
        </p:nvSpPr>
        <p:spPr bwMode="auto">
          <a:noFill/>
          <a:ln>
            <a:miter lim="800000"/>
            <a:headEnd/>
            <a:tailEnd/>
          </a:ln>
        </p:spPr>
        <p:txBody>
          <a:bodyPr wrap="square" numCol="1" anchorCtr="0" compatLnSpc="1">
            <a:prstTxWarp prst="textNoShape">
              <a:avLst/>
            </a:prstTxWarp>
          </a:bodyPr>
          <a:lstStyle/>
          <a:p>
            <a:fld id="{5CCA7012-0477-4646-BE2E-CF52807F654C}" type="slidenum">
              <a:rPr lang="en-GB" smtClean="0"/>
              <a:pPr/>
              <a:t>19</a:t>
            </a:fld>
            <a:endParaRPr lang="en-GB"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323528" y="836712"/>
            <a:ext cx="8586790" cy="5544616"/>
          </a:xfrm>
        </p:spPr>
        <p:txBody>
          <a:bodyPr/>
          <a:lstStyle/>
          <a:p>
            <a:r>
              <a:rPr lang="en-GB" sz="1800" dirty="0" smtClean="0">
                <a:latin typeface="Arial" pitchFamily="34" charset="0"/>
                <a:cs typeface="Arial" pitchFamily="34" charset="0"/>
              </a:rPr>
              <a:t>Government Employees Pension Fund (GEPF)</a:t>
            </a:r>
          </a:p>
          <a:p>
            <a:r>
              <a:rPr lang="en-GB" sz="1800" dirty="0" smtClean="0">
                <a:latin typeface="Arial" pitchFamily="34" charset="0"/>
                <a:cs typeface="Arial" pitchFamily="34" charset="0"/>
              </a:rPr>
              <a:t>Defined Benefit Pension Funds vs. Defined Contribution Pension Funds</a:t>
            </a:r>
          </a:p>
          <a:p>
            <a:r>
              <a:rPr lang="en-GB" sz="1800" dirty="0" smtClean="0">
                <a:latin typeface="Arial" pitchFamily="34" charset="0"/>
                <a:cs typeface="Arial" pitchFamily="34" charset="0"/>
              </a:rPr>
              <a:t>Difference Between a Pension and a Provident Fund</a:t>
            </a:r>
          </a:p>
          <a:p>
            <a:r>
              <a:rPr lang="en-GB" sz="1800" dirty="0" smtClean="0">
                <a:latin typeface="Arial" pitchFamily="34" charset="0"/>
                <a:cs typeface="Arial" pitchFamily="34" charset="0"/>
              </a:rPr>
              <a:t>Pro’s and Con’s of Defined Benefit vs. Defined Contribution Funds </a:t>
            </a:r>
          </a:p>
          <a:p>
            <a:r>
              <a:rPr lang="en-GB" sz="1800" dirty="0" smtClean="0">
                <a:latin typeface="Arial" pitchFamily="34" charset="0"/>
                <a:cs typeface="Arial" pitchFamily="34" charset="0"/>
              </a:rPr>
              <a:t>Participation to the GEPF</a:t>
            </a:r>
          </a:p>
          <a:p>
            <a:r>
              <a:rPr lang="en-GB" sz="1800" dirty="0" smtClean="0">
                <a:latin typeface="Arial" pitchFamily="34" charset="0"/>
                <a:cs typeface="Arial" pitchFamily="34" charset="0"/>
              </a:rPr>
              <a:t>Contribution Rates</a:t>
            </a:r>
          </a:p>
          <a:p>
            <a:r>
              <a:rPr lang="en-GB" sz="1800" dirty="0" smtClean="0">
                <a:latin typeface="Arial" pitchFamily="34" charset="0"/>
                <a:cs typeface="Arial" pitchFamily="34" charset="0"/>
              </a:rPr>
              <a:t>Benefits of the GEPF</a:t>
            </a:r>
          </a:p>
          <a:p>
            <a:pPr lvl="1"/>
            <a:r>
              <a:rPr lang="en-GB" sz="1800" dirty="0" smtClean="0">
                <a:latin typeface="Arial" pitchFamily="34" charset="0"/>
                <a:cs typeface="Arial" pitchFamily="34" charset="0"/>
              </a:rPr>
              <a:t>Resignation Benefits</a:t>
            </a:r>
          </a:p>
          <a:p>
            <a:pPr lvl="1"/>
            <a:r>
              <a:rPr lang="en-GB" sz="1800" dirty="0" smtClean="0">
                <a:latin typeface="Arial" pitchFamily="34" charset="0"/>
                <a:cs typeface="Arial" pitchFamily="34" charset="0"/>
              </a:rPr>
              <a:t>Death before Retirement (In Service)</a:t>
            </a:r>
          </a:p>
          <a:p>
            <a:pPr lvl="1"/>
            <a:r>
              <a:rPr lang="en-GB" sz="1800" dirty="0" smtClean="0">
                <a:latin typeface="Arial" pitchFamily="34" charset="0"/>
                <a:cs typeface="Arial" pitchFamily="34" charset="0"/>
              </a:rPr>
              <a:t>Ill Health Retirement</a:t>
            </a:r>
          </a:p>
          <a:p>
            <a:pPr lvl="1"/>
            <a:r>
              <a:rPr lang="en-GB" sz="1800" dirty="0" smtClean="0">
                <a:latin typeface="Arial" pitchFamily="34" charset="0"/>
                <a:cs typeface="Arial" pitchFamily="34" charset="0"/>
              </a:rPr>
              <a:t>Retirement</a:t>
            </a:r>
          </a:p>
          <a:p>
            <a:pPr lvl="1"/>
            <a:r>
              <a:rPr lang="en-GB" sz="1800" dirty="0" smtClean="0">
                <a:latin typeface="Arial" pitchFamily="34" charset="0"/>
                <a:cs typeface="Arial" pitchFamily="34" charset="0"/>
              </a:rPr>
              <a:t>Early Retirement</a:t>
            </a:r>
          </a:p>
          <a:p>
            <a:pPr lvl="1"/>
            <a:r>
              <a:rPr lang="en-GB" sz="1800" dirty="0" smtClean="0">
                <a:latin typeface="Arial" pitchFamily="34" charset="0"/>
                <a:cs typeface="Arial" pitchFamily="34" charset="0"/>
              </a:rPr>
              <a:t>Death after Retirement</a:t>
            </a:r>
          </a:p>
          <a:p>
            <a:pPr lvl="1"/>
            <a:r>
              <a:rPr lang="en-GB" sz="1800" dirty="0" smtClean="0">
                <a:latin typeface="Arial" pitchFamily="34" charset="0"/>
                <a:cs typeface="Arial" pitchFamily="34" charset="0"/>
              </a:rPr>
              <a:t>Funeral Benefit</a:t>
            </a:r>
          </a:p>
          <a:p>
            <a:pPr lvl="1"/>
            <a:r>
              <a:rPr lang="en-GB" sz="1800" dirty="0" smtClean="0">
                <a:latin typeface="Arial" pitchFamily="34" charset="0"/>
                <a:cs typeface="Arial" pitchFamily="34" charset="0"/>
              </a:rPr>
              <a:t>Transfers into the GEPF</a:t>
            </a:r>
          </a:p>
          <a:p>
            <a:pPr lvl="1"/>
            <a:r>
              <a:rPr lang="en-GB" sz="1800" dirty="0" smtClean="0">
                <a:latin typeface="Arial" pitchFamily="34" charset="0"/>
                <a:cs typeface="Arial" pitchFamily="34" charset="0"/>
              </a:rPr>
              <a:t>Purchase of Service</a:t>
            </a:r>
          </a:p>
          <a:p>
            <a:pPr lvl="1"/>
            <a:r>
              <a:rPr lang="en-GB" sz="1800" dirty="0" smtClean="0">
                <a:latin typeface="Arial" pitchFamily="34" charset="0"/>
                <a:cs typeface="Arial" pitchFamily="34" charset="0"/>
              </a:rPr>
              <a:t>Other Benefits</a:t>
            </a:r>
          </a:p>
          <a:p>
            <a:r>
              <a:rPr lang="en-GB" sz="1800" dirty="0" smtClean="0">
                <a:latin typeface="Arial" pitchFamily="34" charset="0"/>
                <a:cs typeface="Arial" pitchFamily="34" charset="0"/>
              </a:rPr>
              <a:t>Conclusion</a:t>
            </a:r>
            <a:endParaRPr lang="en-US" sz="1800" dirty="0" smtClean="0">
              <a:latin typeface="Arial" pitchFamily="34" charset="0"/>
              <a:cs typeface="Arial" pitchFamily="34" charset="0"/>
            </a:endParaRPr>
          </a:p>
          <a:p>
            <a:endParaRPr lang="en-GB" dirty="0"/>
          </a:p>
        </p:txBody>
      </p:sp>
      <p:sp>
        <p:nvSpPr>
          <p:cNvPr id="5" name="Title 4"/>
          <p:cNvSpPr>
            <a:spLocks noGrp="1"/>
          </p:cNvSpPr>
          <p:nvPr>
            <p:ph type="title"/>
          </p:nvPr>
        </p:nvSpPr>
        <p:spPr>
          <a:xfrm>
            <a:off x="-32" y="-24"/>
            <a:ext cx="9144032" cy="836736"/>
          </a:xfrm>
        </p:spPr>
        <p:txBody>
          <a:bodyPr/>
          <a:lstStyle/>
          <a:p>
            <a:r>
              <a:rPr lang="en-GB" b="1" dirty="0" smtClean="0">
                <a:solidFill>
                  <a:schemeClr val="tx1"/>
                </a:solidFill>
              </a:rPr>
              <a:t>AGENDA</a:t>
            </a:r>
            <a:endParaRPr lang="en-GB" b="1" dirty="0">
              <a:solidFill>
                <a:schemeClr val="tx1"/>
              </a:solidFill>
            </a:endParaRPr>
          </a:p>
        </p:txBody>
      </p:sp>
      <p:sp>
        <p:nvSpPr>
          <p:cNvPr id="2" name="Slide Number Placeholder 1"/>
          <p:cNvSpPr>
            <a:spLocks noGrp="1"/>
          </p:cNvSpPr>
          <p:nvPr>
            <p:ph type="sldNum" sz="quarter" idx="10"/>
          </p:nvPr>
        </p:nvSpPr>
        <p:spPr/>
        <p:txBody>
          <a:bodyPr/>
          <a:lstStyle/>
          <a:p>
            <a:pPr>
              <a:defRPr/>
            </a:pPr>
            <a:fld id="{933E8F29-C5AA-4D85-9360-90D4C0679422}" type="slidenum">
              <a:rPr lang="en-GB" smtClean="0"/>
              <a:pPr>
                <a:defRPr/>
              </a:pPr>
              <a:t>2</a:t>
            </a:fld>
            <a:endParaRPr lang="en-GB"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ontent Placeholder 1"/>
          <p:cNvSpPr>
            <a:spLocks noGrp="1"/>
          </p:cNvSpPr>
          <p:nvPr>
            <p:ph idx="1"/>
          </p:nvPr>
        </p:nvSpPr>
        <p:spPr>
          <a:xfrm>
            <a:off x="250825" y="1125538"/>
            <a:ext cx="8586788" cy="5143500"/>
          </a:xfrm>
        </p:spPr>
        <p:txBody>
          <a:bodyPr/>
          <a:lstStyle/>
          <a:p>
            <a:pPr>
              <a:buFont typeface="Arial" pitchFamily="34" charset="0"/>
              <a:buChar char="•"/>
            </a:pPr>
            <a:r>
              <a:rPr lang="en-GB" sz="1800" dirty="0" smtClean="0">
                <a:latin typeface="Arial" charset="0"/>
                <a:cs typeface="Arial" charset="0"/>
              </a:rPr>
              <a:t>Purchase of Previous and Other Service</a:t>
            </a:r>
          </a:p>
          <a:p>
            <a:pPr lvl="1">
              <a:buFont typeface="Courier New" pitchFamily="49" charset="0"/>
              <a:buChar char="o"/>
            </a:pPr>
            <a:r>
              <a:rPr lang="en-GB" sz="1600" dirty="0" smtClean="0">
                <a:latin typeface="Arial" charset="0"/>
                <a:cs typeface="Arial" charset="0"/>
              </a:rPr>
              <a:t>A period of previous service and/or other service can be purchased in terms of the so-called Purchase of Service formulae contained in the rules of the Fund for recognition of periods of pensionable service up to the age of 18 years.</a:t>
            </a:r>
          </a:p>
          <a:p>
            <a:pPr lvl="1">
              <a:buFont typeface="Courier New" pitchFamily="49" charset="0"/>
              <a:buChar char="o"/>
            </a:pPr>
            <a:r>
              <a:rPr lang="en-GB" sz="1600" dirty="0" smtClean="0">
                <a:latin typeface="Arial" charset="0"/>
                <a:cs typeface="Arial" charset="0"/>
              </a:rPr>
              <a:t>The former is based an actuarial factor (the so-called F(x) factor) taking into account the age of the member transferring into the Fund on the date of transfer.</a:t>
            </a:r>
          </a:p>
          <a:p>
            <a:endParaRPr lang="en-GB" sz="1800" dirty="0" smtClean="0">
              <a:latin typeface="Arial" charset="0"/>
              <a:cs typeface="Arial" charset="0"/>
            </a:endParaRPr>
          </a:p>
          <a:p>
            <a:r>
              <a:rPr lang="en-GB" sz="1800" dirty="0" smtClean="0">
                <a:latin typeface="Arial" charset="0"/>
                <a:cs typeface="Arial" charset="0"/>
              </a:rPr>
              <a:t>Purchase of previous service (within 12 months) </a:t>
            </a:r>
          </a:p>
          <a:p>
            <a:pPr lvl="1">
              <a:buFont typeface="Courier New" pitchFamily="49" charset="0"/>
              <a:buChar char="o"/>
            </a:pPr>
            <a:r>
              <a:rPr lang="en-GB" sz="1600" dirty="0" smtClean="0">
                <a:latin typeface="Arial" charset="0"/>
                <a:cs typeface="Arial" charset="0"/>
              </a:rPr>
              <a:t>Where a former member exited from the Fund and rejoins the Fund within a period of 12 months, the member can in terms of the provisions of rule 10(2) to the GEP Law have such a period recognised as pensionable service by repaying the:</a:t>
            </a:r>
          </a:p>
          <a:p>
            <a:pPr lvl="2">
              <a:buNone/>
            </a:pPr>
            <a:r>
              <a:rPr lang="en-GB" sz="1600" dirty="0" smtClean="0">
                <a:latin typeface="Arial" charset="0"/>
                <a:cs typeface="Arial" charset="0"/>
              </a:rPr>
              <a:t>- 	Benefit paid upon exit from the Fund; plus</a:t>
            </a:r>
          </a:p>
          <a:p>
            <a:pPr lvl="2">
              <a:buNone/>
            </a:pPr>
            <a:r>
              <a:rPr lang="en-GB" sz="1600" dirty="0" smtClean="0">
                <a:latin typeface="Arial" charset="0"/>
                <a:cs typeface="Arial" charset="0"/>
              </a:rPr>
              <a:t> - 	Late payment interest accrued thereon to the Fund</a:t>
            </a:r>
          </a:p>
          <a:p>
            <a:pPr lvl="2">
              <a:buNone/>
            </a:pPr>
            <a:r>
              <a:rPr lang="en-GB" sz="1200" dirty="0" smtClean="0">
                <a:latin typeface="Arial" charset="0"/>
                <a:cs typeface="Arial" charset="0"/>
              </a:rPr>
              <a:t>-	</a:t>
            </a:r>
            <a:r>
              <a:rPr lang="en-GB" sz="1600" dirty="0" smtClean="0">
                <a:latin typeface="Arial" charset="0"/>
                <a:cs typeface="Arial" charset="0"/>
              </a:rPr>
              <a:t>Subject to the member applying to do so within 36 months (3 years) from rejoining the Fund.      </a:t>
            </a:r>
            <a:endParaRPr lang="en-US" sz="1600" dirty="0" smtClean="0">
              <a:latin typeface="Arial" charset="0"/>
              <a:cs typeface="Arial" charset="0"/>
            </a:endParaRPr>
          </a:p>
        </p:txBody>
      </p:sp>
      <p:sp>
        <p:nvSpPr>
          <p:cNvPr id="26627" name="Title 2"/>
          <p:cNvSpPr>
            <a:spLocks noGrp="1"/>
          </p:cNvSpPr>
          <p:nvPr>
            <p:ph type="title"/>
          </p:nvPr>
        </p:nvSpPr>
        <p:spPr>
          <a:xfrm>
            <a:off x="0" y="0"/>
            <a:ext cx="9144000" cy="928688"/>
          </a:xfrm>
        </p:spPr>
        <p:txBody>
          <a:bodyPr/>
          <a:lstStyle/>
          <a:p>
            <a:r>
              <a:rPr lang="en-GB" b="1" dirty="0" smtClean="0">
                <a:solidFill>
                  <a:schemeClr val="tx1"/>
                </a:solidFill>
              </a:rPr>
              <a:t>Purchase of Service</a:t>
            </a:r>
            <a:endParaRPr lang="en-US" b="1" dirty="0" smtClean="0">
              <a:solidFill>
                <a:schemeClr val="tx1"/>
              </a:solidFill>
            </a:endParaRPr>
          </a:p>
        </p:txBody>
      </p:sp>
      <p:sp>
        <p:nvSpPr>
          <p:cNvPr id="26628" name="Slide Number Placeholder 3"/>
          <p:cNvSpPr>
            <a:spLocks noGrp="1"/>
          </p:cNvSpPr>
          <p:nvPr>
            <p:ph type="sldNum" sz="quarter" idx="10"/>
          </p:nvPr>
        </p:nvSpPr>
        <p:spPr bwMode="auto">
          <a:noFill/>
          <a:ln>
            <a:miter lim="800000"/>
            <a:headEnd/>
            <a:tailEnd/>
          </a:ln>
        </p:spPr>
        <p:txBody>
          <a:bodyPr wrap="square" numCol="1" anchorCtr="0" compatLnSpc="1">
            <a:prstTxWarp prst="textNoShape">
              <a:avLst/>
            </a:prstTxWarp>
          </a:bodyPr>
          <a:lstStyle/>
          <a:p>
            <a:fld id="{5CCA7012-0477-4646-BE2E-CF52807F654C}" type="slidenum">
              <a:rPr lang="en-GB" smtClean="0"/>
              <a:pPr/>
              <a:t>20</a:t>
            </a:fld>
            <a:endParaRPr lang="en-GB"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Arial" pitchFamily="34" charset="0"/>
              <a:buChar char="•"/>
            </a:pPr>
            <a:r>
              <a:rPr lang="en-GB" sz="1800" dirty="0" smtClean="0">
                <a:latin typeface="Arial" pitchFamily="34" charset="0"/>
                <a:cs typeface="Arial" pitchFamily="34" charset="0"/>
              </a:rPr>
              <a:t>Other benefits offered by the Fund are:</a:t>
            </a:r>
          </a:p>
          <a:p>
            <a:pPr lvl="1">
              <a:buFont typeface="Courier New" pitchFamily="49" charset="0"/>
              <a:buChar char="o"/>
            </a:pPr>
            <a:r>
              <a:rPr lang="en-GB" sz="1800" dirty="0" smtClean="0">
                <a:latin typeface="Arial" pitchFamily="34" charset="0"/>
                <a:cs typeface="Arial" pitchFamily="34" charset="0"/>
              </a:rPr>
              <a:t>Orphans benefits;</a:t>
            </a:r>
          </a:p>
          <a:p>
            <a:pPr lvl="1">
              <a:buFont typeface="Courier New" pitchFamily="49" charset="0"/>
              <a:buChar char="o"/>
            </a:pPr>
            <a:r>
              <a:rPr lang="en-GB" sz="1800" dirty="0" smtClean="0">
                <a:latin typeface="Arial" pitchFamily="34" charset="0"/>
                <a:cs typeface="Arial" pitchFamily="34" charset="0"/>
              </a:rPr>
              <a:t>Injury on Duty Benefits; and </a:t>
            </a:r>
          </a:p>
          <a:p>
            <a:pPr lvl="1">
              <a:buFont typeface="Courier New" pitchFamily="49" charset="0"/>
              <a:buChar char="o"/>
            </a:pPr>
            <a:r>
              <a:rPr lang="en-GB" sz="1800" dirty="0" smtClean="0">
                <a:latin typeface="Arial" pitchFamily="34" charset="0"/>
                <a:cs typeface="Arial" pitchFamily="34" charset="0"/>
              </a:rPr>
              <a:t>Severance benefits.</a:t>
            </a:r>
          </a:p>
          <a:p>
            <a:pPr>
              <a:buFont typeface="Courier New" pitchFamily="49" charset="0"/>
              <a:buChar char="o"/>
            </a:pPr>
            <a:endParaRPr lang="en-GB" sz="1800" dirty="0" smtClean="0">
              <a:latin typeface="Arial" pitchFamily="34" charset="0"/>
              <a:cs typeface="Arial" pitchFamily="34" charset="0"/>
            </a:endParaRPr>
          </a:p>
          <a:p>
            <a:pPr>
              <a:buFont typeface="Arial" pitchFamily="34" charset="0"/>
              <a:buChar char="•"/>
            </a:pPr>
            <a:r>
              <a:rPr lang="en-GB" sz="1800" dirty="0" smtClean="0">
                <a:latin typeface="Arial" pitchFamily="34" charset="0"/>
                <a:cs typeface="Arial" pitchFamily="34" charset="0"/>
              </a:rPr>
              <a:t>Potential additional benefits payable from Programme 7 of the budget vote of the National Treasury (subject to the entity falling within the ambit of the Public Service Act and Chapter DX XI of the Public Service Staff Code:</a:t>
            </a:r>
          </a:p>
          <a:p>
            <a:pPr lvl="1">
              <a:buFont typeface="Courier New" pitchFamily="49" charset="0"/>
              <a:buChar char="o"/>
            </a:pPr>
            <a:r>
              <a:rPr lang="en-GB" sz="1800" dirty="0" smtClean="0">
                <a:latin typeface="Arial" pitchFamily="34" charset="0"/>
                <a:cs typeface="Arial" pitchFamily="34" charset="0"/>
              </a:rPr>
              <a:t>Injury on Duty Benefits; and </a:t>
            </a:r>
          </a:p>
          <a:p>
            <a:pPr lvl="1">
              <a:buFont typeface="Courier New" pitchFamily="49" charset="0"/>
              <a:buChar char="o"/>
            </a:pPr>
            <a:r>
              <a:rPr lang="en-GB" sz="1800" dirty="0" smtClean="0">
                <a:latin typeface="Arial" pitchFamily="34" charset="0"/>
                <a:cs typeface="Arial" pitchFamily="34" charset="0"/>
              </a:rPr>
              <a:t>Post Retirement Medical Aid Subsidy payments.</a:t>
            </a:r>
          </a:p>
          <a:p>
            <a:pPr lvl="1">
              <a:buFont typeface="Courier New" pitchFamily="49" charset="0"/>
              <a:buChar char="o"/>
            </a:pPr>
            <a:endParaRPr lang="en-GB" sz="1800" dirty="0" smtClean="0">
              <a:latin typeface="Arial" pitchFamily="34" charset="0"/>
              <a:cs typeface="Arial" pitchFamily="34" charset="0"/>
            </a:endParaRPr>
          </a:p>
          <a:p>
            <a:pPr lvl="1">
              <a:buNone/>
            </a:pPr>
            <a:r>
              <a:rPr lang="en-GB" sz="1400" i="1" dirty="0" smtClean="0">
                <a:latin typeface="Arial" pitchFamily="34" charset="0"/>
                <a:cs typeface="Arial" pitchFamily="34" charset="0"/>
              </a:rPr>
              <a:t># Only applicable if appointed in terms of the provisions of the Public Service Act or an entity established in terms of the provisions of the Act. </a:t>
            </a:r>
          </a:p>
          <a:p>
            <a:endParaRPr lang="en-US" dirty="0"/>
          </a:p>
        </p:txBody>
      </p:sp>
      <p:sp>
        <p:nvSpPr>
          <p:cNvPr id="3" name="Title 2"/>
          <p:cNvSpPr>
            <a:spLocks noGrp="1"/>
          </p:cNvSpPr>
          <p:nvPr>
            <p:ph type="title"/>
          </p:nvPr>
        </p:nvSpPr>
        <p:spPr/>
        <p:txBody>
          <a:bodyPr/>
          <a:lstStyle/>
          <a:p>
            <a:r>
              <a:rPr lang="en-GB" b="1" dirty="0" smtClean="0">
                <a:solidFill>
                  <a:schemeClr val="tx1"/>
                </a:solidFill>
                <a:cs typeface="Arial" pitchFamily="34" charset="0"/>
              </a:rPr>
              <a:t>Other Benefits</a:t>
            </a:r>
            <a:endParaRPr lang="en-US" dirty="0"/>
          </a:p>
        </p:txBody>
      </p:sp>
      <p:sp>
        <p:nvSpPr>
          <p:cNvPr id="4" name="Slide Number Placeholder 3"/>
          <p:cNvSpPr>
            <a:spLocks noGrp="1"/>
          </p:cNvSpPr>
          <p:nvPr>
            <p:ph type="sldNum" sz="quarter" idx="10"/>
          </p:nvPr>
        </p:nvSpPr>
        <p:spPr/>
        <p:txBody>
          <a:bodyPr/>
          <a:lstStyle/>
          <a:p>
            <a:pPr>
              <a:defRPr/>
            </a:pPr>
            <a:fld id="{EE1E50FF-0C6E-4CF7-89AA-229A5D6C7DE6}" type="slidenum">
              <a:rPr lang="en-GB" smtClean="0"/>
              <a:pPr>
                <a:defRPr/>
              </a:pPr>
              <a:t>21</a:t>
            </a:fld>
            <a:endParaRPr lang="en-GB"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b="1" dirty="0" smtClean="0">
                <a:solidFill>
                  <a:schemeClr val="tx1"/>
                </a:solidFill>
                <a:cs typeface="Arial" pitchFamily="34" charset="0"/>
              </a:rPr>
              <a:t>Some benefit projections:</a:t>
            </a:r>
            <a:endParaRPr lang="en-US" dirty="0"/>
          </a:p>
        </p:txBody>
      </p:sp>
      <p:sp>
        <p:nvSpPr>
          <p:cNvPr id="4" name="Slide Number Placeholder 3"/>
          <p:cNvSpPr>
            <a:spLocks noGrp="1"/>
          </p:cNvSpPr>
          <p:nvPr>
            <p:ph type="sldNum" sz="quarter" idx="10"/>
          </p:nvPr>
        </p:nvSpPr>
        <p:spPr/>
        <p:txBody>
          <a:bodyPr/>
          <a:lstStyle/>
          <a:p>
            <a:pPr>
              <a:defRPr/>
            </a:pPr>
            <a:fld id="{EE1E50FF-0C6E-4CF7-89AA-229A5D6C7DE6}" type="slidenum">
              <a:rPr lang="en-GB" smtClean="0"/>
              <a:pPr>
                <a:defRPr/>
              </a:pPr>
              <a:t>22</a:t>
            </a:fld>
            <a:endParaRPr lang="en-GB" dirty="0"/>
          </a:p>
        </p:txBody>
      </p:sp>
      <p:pic>
        <p:nvPicPr>
          <p:cNvPr id="2" name="Picture 2"/>
          <p:cNvPicPr>
            <a:picLocks noChangeAspect="1" noChangeArrowheads="1"/>
          </p:cNvPicPr>
          <p:nvPr/>
        </p:nvPicPr>
        <p:blipFill>
          <a:blip r:embed="rId2" cstate="print"/>
          <a:srcRect/>
          <a:stretch>
            <a:fillRect/>
          </a:stretch>
        </p:blipFill>
        <p:spPr bwMode="auto">
          <a:xfrm>
            <a:off x="179512" y="742083"/>
            <a:ext cx="7344816" cy="611591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1124744"/>
            <a:ext cx="8586790" cy="5143536"/>
          </a:xfrm>
        </p:spPr>
        <p:txBody>
          <a:bodyPr/>
          <a:lstStyle/>
          <a:p>
            <a:r>
              <a:rPr lang="en-GB" sz="1800" dirty="0" smtClean="0">
                <a:latin typeface="Arial" pitchFamily="34" charset="0"/>
                <a:cs typeface="Arial" pitchFamily="34" charset="0"/>
              </a:rPr>
              <a:t>The GEPF is designed as a long term employment retirement vehicle.</a:t>
            </a:r>
          </a:p>
          <a:p>
            <a:r>
              <a:rPr lang="en-GB" sz="1800" dirty="0" smtClean="0">
                <a:latin typeface="Arial" pitchFamily="34" charset="0"/>
                <a:cs typeface="Arial" pitchFamily="34" charset="0"/>
              </a:rPr>
              <a:t>It offers exceptional high </a:t>
            </a:r>
          </a:p>
          <a:p>
            <a:pPr lvl="1">
              <a:buFont typeface="Courier New" pitchFamily="49" charset="0"/>
              <a:buChar char="o"/>
            </a:pPr>
            <a:r>
              <a:rPr lang="en-GB" sz="1600" dirty="0" smtClean="0">
                <a:latin typeface="Arial" pitchFamily="34" charset="0"/>
                <a:cs typeface="Arial" pitchFamily="34" charset="0"/>
              </a:rPr>
              <a:t>death In Service Death Benefits; and</a:t>
            </a:r>
          </a:p>
          <a:p>
            <a:pPr lvl="1">
              <a:buFont typeface="Courier New" pitchFamily="49" charset="0"/>
              <a:buChar char="o"/>
            </a:pPr>
            <a:r>
              <a:rPr lang="en-GB" sz="1600" dirty="0" smtClean="0">
                <a:latin typeface="Arial" pitchFamily="34" charset="0"/>
                <a:cs typeface="Arial" pitchFamily="34" charset="0"/>
              </a:rPr>
              <a:t>Ill Health Retirement benefits.</a:t>
            </a:r>
          </a:p>
          <a:p>
            <a:r>
              <a:rPr lang="en-GB" sz="1800" dirty="0" smtClean="0">
                <a:latin typeface="Arial" pitchFamily="34" charset="0"/>
                <a:cs typeface="Arial" pitchFamily="34" charset="0"/>
              </a:rPr>
              <a:t>It should be born in mind that should you acquire such benefits in the market it will cost a substantial amount, which in turn will negatively impact of the amount available for investment in a privately administered Defined Contribution Fund.</a:t>
            </a:r>
          </a:p>
          <a:p>
            <a:r>
              <a:rPr lang="en-GB" sz="1800" dirty="0" smtClean="0">
                <a:latin typeface="Arial" pitchFamily="34" charset="0"/>
                <a:cs typeface="Arial" pitchFamily="34" charset="0"/>
              </a:rPr>
              <a:t>The GEPF due to its size and Defined Benefit nature offers exceptional security to its members in retirement.</a:t>
            </a:r>
          </a:p>
          <a:p>
            <a:r>
              <a:rPr lang="en-GB" sz="1800" dirty="0" smtClean="0">
                <a:latin typeface="Arial" pitchFamily="34" charset="0"/>
                <a:cs typeface="Arial" pitchFamily="34" charset="0"/>
              </a:rPr>
              <a:t>Annuity increases is usually the minimum of 75% of the annual increase in the Consumer Price Index (CPI) for all items for 1 December to 30 November of the previous year.</a:t>
            </a:r>
          </a:p>
          <a:p>
            <a:pPr>
              <a:buNone/>
            </a:pPr>
            <a:r>
              <a:rPr lang="en-GB" sz="1800" dirty="0" smtClean="0">
                <a:latin typeface="Arial" pitchFamily="34" charset="0"/>
                <a:cs typeface="Arial" pitchFamily="34" charset="0"/>
              </a:rPr>
              <a:t>     </a:t>
            </a:r>
            <a:endParaRPr lang="en-US" dirty="0"/>
          </a:p>
        </p:txBody>
      </p:sp>
      <p:sp>
        <p:nvSpPr>
          <p:cNvPr id="3" name="Title 2"/>
          <p:cNvSpPr>
            <a:spLocks noGrp="1"/>
          </p:cNvSpPr>
          <p:nvPr>
            <p:ph type="title"/>
          </p:nvPr>
        </p:nvSpPr>
        <p:spPr/>
        <p:txBody>
          <a:bodyPr/>
          <a:lstStyle/>
          <a:p>
            <a:r>
              <a:rPr lang="en-GB" b="1" dirty="0" smtClean="0">
                <a:solidFill>
                  <a:schemeClr val="tx1"/>
                </a:solidFill>
              </a:rPr>
              <a:t>Conclusion</a:t>
            </a:r>
            <a:endParaRPr lang="en-US" b="1" dirty="0">
              <a:solidFill>
                <a:schemeClr val="tx1"/>
              </a:solidFill>
            </a:endParaRPr>
          </a:p>
        </p:txBody>
      </p:sp>
      <p:sp>
        <p:nvSpPr>
          <p:cNvPr id="4" name="Slide Number Placeholder 3"/>
          <p:cNvSpPr>
            <a:spLocks noGrp="1"/>
          </p:cNvSpPr>
          <p:nvPr>
            <p:ph type="sldNum" sz="quarter" idx="10"/>
          </p:nvPr>
        </p:nvSpPr>
        <p:spPr/>
        <p:txBody>
          <a:bodyPr/>
          <a:lstStyle/>
          <a:p>
            <a:pPr>
              <a:defRPr/>
            </a:pPr>
            <a:fld id="{EE1E50FF-0C6E-4CF7-89AA-229A5D6C7DE6}" type="slidenum">
              <a:rPr lang="en-GB" smtClean="0"/>
              <a:pPr>
                <a:defRPr/>
              </a:pPr>
              <a:t>23</a:t>
            </a:fld>
            <a:endParaRPr lang="en-GB"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10"/>
          </p:nvPr>
        </p:nvSpPr>
        <p:spPr/>
        <p:txBody>
          <a:bodyPr/>
          <a:lstStyle/>
          <a:p>
            <a:pPr>
              <a:defRPr/>
            </a:pPr>
            <a:fld id="{933E8F29-C5AA-4D85-9360-90D4C0679422}" type="slidenum">
              <a:rPr lang="en-GB" smtClean="0"/>
              <a:pPr>
                <a:defRPr/>
              </a:pPr>
              <a:t>24</a:t>
            </a:fld>
            <a:endParaRPr lang="en-GB" dirty="0"/>
          </a:p>
        </p:txBody>
      </p:sp>
      <p:sp>
        <p:nvSpPr>
          <p:cNvPr id="3" name="TextBox 2"/>
          <p:cNvSpPr txBox="1"/>
          <p:nvPr/>
        </p:nvSpPr>
        <p:spPr>
          <a:xfrm>
            <a:off x="251520" y="1988840"/>
            <a:ext cx="8784976" cy="1323439"/>
          </a:xfrm>
          <a:prstGeom prst="rect">
            <a:avLst/>
          </a:prstGeom>
          <a:noFill/>
        </p:spPr>
        <p:txBody>
          <a:bodyPr wrap="square" rtlCol="0">
            <a:spAutoFit/>
          </a:bodyPr>
          <a:lstStyle/>
          <a:p>
            <a:pPr algn="ctr"/>
            <a:r>
              <a:rPr lang="en-GB" sz="4000" b="1" dirty="0" smtClean="0">
                <a:latin typeface="+mj-lt"/>
                <a:cs typeface="Arial" pitchFamily="34" charset="0"/>
              </a:rPr>
              <a:t>Questions</a:t>
            </a:r>
          </a:p>
          <a:p>
            <a:pPr algn="ctr"/>
            <a:r>
              <a:rPr lang="en-GB" sz="4000" b="1" dirty="0" smtClean="0">
                <a:latin typeface="+mj-lt"/>
                <a:cs typeface="Arial" pitchFamily="34" charset="0"/>
              </a:rPr>
              <a: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764704"/>
            <a:ext cx="8712968" cy="5760640"/>
          </a:xfrm>
        </p:spPr>
        <p:txBody>
          <a:bodyPr/>
          <a:lstStyle/>
          <a:p>
            <a:r>
              <a:rPr lang="en-GB" sz="1800" dirty="0" smtClean="0">
                <a:latin typeface="Arial" pitchFamily="34" charset="0"/>
                <a:cs typeface="Arial" pitchFamily="34" charset="0"/>
              </a:rPr>
              <a:t>The GEPF is a Defined Benefit Pension Fund established by Law. </a:t>
            </a:r>
          </a:p>
          <a:p>
            <a:r>
              <a:rPr lang="en-GB" sz="1800" dirty="0" smtClean="0">
                <a:latin typeface="Arial" pitchFamily="34" charset="0"/>
                <a:cs typeface="Arial" pitchFamily="34" charset="0"/>
              </a:rPr>
              <a:t>The GEPF is Africa largest Pension Fund.</a:t>
            </a:r>
          </a:p>
          <a:p>
            <a:r>
              <a:rPr lang="en-GB" sz="1800" dirty="0" smtClean="0">
                <a:latin typeface="Arial" pitchFamily="34" charset="0"/>
                <a:cs typeface="Arial" pitchFamily="34" charset="0"/>
              </a:rPr>
              <a:t>The GEPF is also the 7</a:t>
            </a:r>
            <a:r>
              <a:rPr lang="en-GB" sz="1800" baseline="30000" dirty="0" smtClean="0">
                <a:latin typeface="Arial" pitchFamily="34" charset="0"/>
                <a:cs typeface="Arial" pitchFamily="34" charset="0"/>
              </a:rPr>
              <a:t>th</a:t>
            </a:r>
            <a:r>
              <a:rPr lang="en-GB" sz="1800" dirty="0" smtClean="0">
                <a:latin typeface="Arial" pitchFamily="34" charset="0"/>
                <a:cs typeface="Arial" pitchFamily="34" charset="0"/>
              </a:rPr>
              <a:t> largest Pension Fund in the World in US $ terms.</a:t>
            </a:r>
          </a:p>
          <a:p>
            <a:r>
              <a:rPr lang="en-GB" sz="1800" dirty="0" smtClean="0">
                <a:latin typeface="Arial" pitchFamily="34" charset="0"/>
                <a:cs typeface="Arial" pitchFamily="34" charset="0"/>
              </a:rPr>
              <a:t>The Fund has more than 1,2 million active (contributing) members and in excess of 300 000 pensioners/beneficiaries.  </a:t>
            </a:r>
          </a:p>
          <a:p>
            <a:r>
              <a:rPr lang="en-GB" sz="1800" dirty="0" smtClean="0">
                <a:latin typeface="Arial" pitchFamily="34" charset="0"/>
                <a:cs typeface="Arial" pitchFamily="34" charset="0"/>
              </a:rPr>
              <a:t>Given its size the GEPF provides exceptional economy of scale, with administration charges being born by the Fund.</a:t>
            </a:r>
          </a:p>
          <a:p>
            <a:r>
              <a:rPr lang="en-GB" sz="1800" dirty="0" smtClean="0">
                <a:latin typeface="Arial" pitchFamily="34" charset="0"/>
                <a:cs typeface="Arial" pitchFamily="34" charset="0"/>
              </a:rPr>
              <a:t>Accumulated assets as at 31 March 2011 amounted to R908 billion (R801 billion as at previous financial year end). </a:t>
            </a:r>
          </a:p>
          <a:p>
            <a:r>
              <a:rPr lang="en-GB" sz="1800" dirty="0" smtClean="0">
                <a:latin typeface="Arial" pitchFamily="34" charset="0"/>
                <a:cs typeface="Arial" pitchFamily="34" charset="0"/>
              </a:rPr>
              <a:t>Accumulated assets since surpassed the R’ One Trillion mark.</a:t>
            </a:r>
          </a:p>
          <a:p>
            <a:r>
              <a:rPr lang="en-GB" sz="1800" dirty="0" smtClean="0">
                <a:latin typeface="Arial" pitchFamily="34" charset="0"/>
                <a:cs typeface="Arial" pitchFamily="34" charset="0"/>
              </a:rPr>
              <a:t>The GEPF’s funding level is in excess of 100% (legal requirement in GEP Law for minimum funding level of 90% at all times).</a:t>
            </a:r>
          </a:p>
          <a:p>
            <a:r>
              <a:rPr lang="en-GB" sz="1800" dirty="0" smtClean="0">
                <a:latin typeface="Arial" pitchFamily="34" charset="0"/>
                <a:cs typeface="Arial" pitchFamily="34" charset="0"/>
              </a:rPr>
              <a:t>Managed by a duly elected Board of Trustees (consisting of 16 members, with equal employer and employee/member representation.  Latter includes 1 pensioner representative). </a:t>
            </a:r>
          </a:p>
          <a:p>
            <a:pPr>
              <a:buNone/>
            </a:pPr>
            <a:r>
              <a:rPr lang="en-GB" sz="1800" dirty="0" smtClean="0">
                <a:latin typeface="Arial" pitchFamily="34" charset="0"/>
                <a:cs typeface="Arial" pitchFamily="34" charset="0"/>
              </a:rPr>
              <a:t> </a:t>
            </a:r>
          </a:p>
          <a:p>
            <a:pPr>
              <a:buFont typeface="Arial" pitchFamily="34" charset="0"/>
              <a:buChar char="•"/>
            </a:pPr>
            <a:endParaRPr lang="en-GB" sz="1800" dirty="0" smtClean="0"/>
          </a:p>
          <a:p>
            <a:endParaRPr lang="en-GB" sz="1800" dirty="0" smtClean="0">
              <a:latin typeface="Arial" pitchFamily="34" charset="0"/>
              <a:cs typeface="Arial" pitchFamily="34" charset="0"/>
            </a:endParaRPr>
          </a:p>
          <a:p>
            <a:endParaRPr lang="en-GB" dirty="0"/>
          </a:p>
        </p:txBody>
      </p:sp>
      <p:sp>
        <p:nvSpPr>
          <p:cNvPr id="3" name="Title 2"/>
          <p:cNvSpPr>
            <a:spLocks noGrp="1"/>
          </p:cNvSpPr>
          <p:nvPr>
            <p:ph type="title"/>
          </p:nvPr>
        </p:nvSpPr>
        <p:spPr/>
        <p:txBody>
          <a:bodyPr/>
          <a:lstStyle/>
          <a:p>
            <a:r>
              <a:rPr lang="en-GB" b="1" dirty="0" smtClean="0">
                <a:solidFill>
                  <a:schemeClr val="tx1"/>
                </a:solidFill>
              </a:rPr>
              <a:t>Government Employees Pension Fund</a:t>
            </a:r>
            <a:endParaRPr lang="en-GB" b="1" dirty="0">
              <a:solidFill>
                <a:schemeClr val="tx1"/>
              </a:solidFill>
            </a:endParaRPr>
          </a:p>
        </p:txBody>
      </p:sp>
      <p:sp>
        <p:nvSpPr>
          <p:cNvPr id="4" name="Slide Number Placeholder 3"/>
          <p:cNvSpPr>
            <a:spLocks noGrp="1"/>
          </p:cNvSpPr>
          <p:nvPr>
            <p:ph type="sldNum" sz="quarter" idx="10"/>
          </p:nvPr>
        </p:nvSpPr>
        <p:spPr/>
        <p:txBody>
          <a:bodyPr/>
          <a:lstStyle/>
          <a:p>
            <a:pPr>
              <a:defRPr/>
            </a:pPr>
            <a:fld id="{EE1E50FF-0C6E-4CF7-89AA-229A5D6C7DE6}" type="slidenum">
              <a:rPr lang="en-GB" smtClean="0"/>
              <a:pPr>
                <a:defRPr/>
              </a:pPr>
              <a:t>3</a:t>
            </a:fld>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71490" y="908720"/>
            <a:ext cx="8586790" cy="5449238"/>
          </a:xfrm>
        </p:spPr>
        <p:txBody>
          <a:bodyPr/>
          <a:lstStyle/>
          <a:p>
            <a:pPr>
              <a:buFont typeface="Arial" pitchFamily="34" charset="0"/>
              <a:buChar char="•"/>
            </a:pPr>
            <a:r>
              <a:rPr lang="en-GB" sz="1800" dirty="0" smtClean="0">
                <a:latin typeface="Arial" pitchFamily="34" charset="0"/>
                <a:cs typeface="Arial" pitchFamily="34" charset="0"/>
              </a:rPr>
              <a:t>The Public Investment Corporation (PIC) manages the investment portfolio of the Fund in terms of an Investment Mandate provided to it by the Board of Trustees (approved by the Minister of Finance).</a:t>
            </a:r>
          </a:p>
          <a:p>
            <a:pPr>
              <a:buFont typeface="Arial" pitchFamily="34" charset="0"/>
              <a:buChar char="•"/>
            </a:pPr>
            <a:r>
              <a:rPr lang="en-GB" sz="1800" dirty="0" smtClean="0">
                <a:latin typeface="Arial" pitchFamily="34" charset="0"/>
                <a:cs typeface="Arial" pitchFamily="34" charset="0"/>
              </a:rPr>
              <a:t>In determining how much to allocate to each asset class the Fund applies a technique called Liability Driven Investment (LDI).</a:t>
            </a:r>
          </a:p>
          <a:p>
            <a:pPr>
              <a:buFont typeface="Arial" pitchFamily="34" charset="0"/>
              <a:buChar char="•"/>
            </a:pPr>
            <a:r>
              <a:rPr lang="en-GB" sz="1800" dirty="0" smtClean="0">
                <a:latin typeface="Arial" pitchFamily="34" charset="0"/>
                <a:cs typeface="Arial" pitchFamily="34" charset="0"/>
              </a:rPr>
              <a:t>This technique allows the Fund to optimise asset allocation, taking into account the risk appetite of the Fund, relative to liabilities.</a:t>
            </a:r>
          </a:p>
          <a:p>
            <a:pPr>
              <a:buFont typeface="Arial" pitchFamily="34" charset="0"/>
              <a:buChar char="•"/>
            </a:pPr>
            <a:r>
              <a:rPr lang="en-GB" sz="1800" dirty="0" smtClean="0">
                <a:latin typeface="Arial" pitchFamily="34" charset="0"/>
                <a:cs typeface="Arial" pitchFamily="34" charset="0"/>
              </a:rPr>
              <a:t>The PIC manages equity (approx. 53%), Private Equity (Approx. 8%), Bonds (approx. 31%), Money Market (approx. 5%), Structured Investment Products (Approx. 2%) and Property Portfolios (approx. 5%) internally.</a:t>
            </a:r>
          </a:p>
          <a:p>
            <a:pPr>
              <a:buFont typeface="Arial" pitchFamily="34" charset="0"/>
              <a:buChar char="•"/>
            </a:pPr>
            <a:r>
              <a:rPr lang="en-GB" sz="1800" dirty="0" smtClean="0">
                <a:latin typeface="Arial" pitchFamily="34" charset="0"/>
                <a:cs typeface="Arial" pitchFamily="34" charset="0"/>
              </a:rPr>
              <a:t>A component of equity and other investment classes have been outsourced to external service providers (asset managers).       </a:t>
            </a:r>
          </a:p>
          <a:p>
            <a:endParaRPr lang="en-GB" sz="1800" dirty="0" smtClean="0"/>
          </a:p>
          <a:p>
            <a:endParaRPr lang="en-GB" sz="1800" dirty="0" smtClean="0">
              <a:latin typeface="Arial" pitchFamily="34" charset="0"/>
              <a:cs typeface="Arial" pitchFamily="34" charset="0"/>
            </a:endParaRPr>
          </a:p>
          <a:p>
            <a:endParaRPr lang="en-GB" dirty="0"/>
          </a:p>
        </p:txBody>
      </p:sp>
      <p:sp>
        <p:nvSpPr>
          <p:cNvPr id="3" name="Title 2"/>
          <p:cNvSpPr>
            <a:spLocks noGrp="1"/>
          </p:cNvSpPr>
          <p:nvPr>
            <p:ph type="title"/>
          </p:nvPr>
        </p:nvSpPr>
        <p:spPr/>
        <p:txBody>
          <a:bodyPr/>
          <a:lstStyle/>
          <a:p>
            <a:r>
              <a:rPr lang="en-GB" b="1" dirty="0" smtClean="0">
                <a:solidFill>
                  <a:schemeClr val="tx1"/>
                </a:solidFill>
              </a:rPr>
              <a:t>Government Employees Pension Fund (Cont.)</a:t>
            </a:r>
            <a:endParaRPr lang="en-GB" b="1" dirty="0">
              <a:solidFill>
                <a:schemeClr val="tx1"/>
              </a:solidFill>
            </a:endParaRPr>
          </a:p>
        </p:txBody>
      </p:sp>
      <p:sp>
        <p:nvSpPr>
          <p:cNvPr id="4" name="Slide Number Placeholder 3"/>
          <p:cNvSpPr>
            <a:spLocks noGrp="1"/>
          </p:cNvSpPr>
          <p:nvPr>
            <p:ph type="sldNum" sz="quarter" idx="10"/>
          </p:nvPr>
        </p:nvSpPr>
        <p:spPr/>
        <p:txBody>
          <a:bodyPr/>
          <a:lstStyle/>
          <a:p>
            <a:pPr>
              <a:defRPr/>
            </a:pPr>
            <a:fld id="{EE1E50FF-0C6E-4CF7-89AA-229A5D6C7DE6}" type="slidenum">
              <a:rPr lang="en-GB" smtClean="0"/>
              <a:pPr>
                <a:defRPr/>
              </a:pPr>
              <a:t>4</a:t>
            </a:fld>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1268760"/>
            <a:ext cx="8586790" cy="3384376"/>
          </a:xfrm>
        </p:spPr>
        <p:txBody>
          <a:bodyPr/>
          <a:lstStyle/>
          <a:p>
            <a:r>
              <a:rPr lang="en-GB" sz="1800" dirty="0" smtClean="0">
                <a:latin typeface="Arial" pitchFamily="34" charset="0"/>
                <a:cs typeface="Arial" pitchFamily="34" charset="0"/>
              </a:rPr>
              <a:t>Benefits applicable to each instance/reason for exit from service are</a:t>
            </a:r>
          </a:p>
          <a:p>
            <a:pPr lvl="1">
              <a:buNone/>
            </a:pPr>
            <a:r>
              <a:rPr lang="en-GB" sz="1800" dirty="0" smtClean="0">
                <a:latin typeface="Arial" pitchFamily="34" charset="0"/>
                <a:cs typeface="Arial" pitchFamily="34" charset="0"/>
              </a:rPr>
              <a:t>- </a:t>
            </a:r>
            <a:r>
              <a:rPr lang="en-GB" sz="1600" dirty="0" smtClean="0">
                <a:latin typeface="Arial" pitchFamily="34" charset="0"/>
                <a:cs typeface="Arial" pitchFamily="34" charset="0"/>
              </a:rPr>
              <a:t>Predefined; and </a:t>
            </a:r>
          </a:p>
          <a:p>
            <a:pPr lvl="1">
              <a:buFontTx/>
              <a:buChar char="-"/>
            </a:pPr>
            <a:r>
              <a:rPr lang="en-GB" sz="1600" dirty="0" smtClean="0">
                <a:latin typeface="Arial" pitchFamily="34" charset="0"/>
                <a:cs typeface="Arial" pitchFamily="34" charset="0"/>
              </a:rPr>
              <a:t>guaranteed in the rules.</a:t>
            </a:r>
          </a:p>
          <a:p>
            <a:pPr>
              <a:buFont typeface="Arial" pitchFamily="34" charset="0"/>
              <a:buChar char="•"/>
            </a:pPr>
            <a:r>
              <a:rPr lang="en-GB" sz="1800" dirty="0" smtClean="0">
                <a:latin typeface="Arial" pitchFamily="34" charset="0"/>
                <a:cs typeface="Arial" pitchFamily="34" charset="0"/>
              </a:rPr>
              <a:t>Sponsoring employer responsible for balance of cost (any shortfall) to honour benefits  [i.e. the State (sec. 31 of the GEP Law)].</a:t>
            </a:r>
          </a:p>
          <a:p>
            <a:pPr>
              <a:buFont typeface="Arial" pitchFamily="34" charset="0"/>
              <a:buChar char="•"/>
            </a:pPr>
            <a:r>
              <a:rPr lang="en-GB" sz="1800" dirty="0" smtClean="0">
                <a:latin typeface="Arial" pitchFamily="34" charset="0"/>
                <a:cs typeface="Arial" pitchFamily="34" charset="0"/>
              </a:rPr>
              <a:t>Investment risk vests with the sponsoring employer as opposed to the member in the case of a Defined Contribution Fund.  </a:t>
            </a:r>
          </a:p>
          <a:p>
            <a:pPr>
              <a:buFont typeface="Arial" pitchFamily="34" charset="0"/>
              <a:buChar char="•"/>
            </a:pPr>
            <a:r>
              <a:rPr lang="en-GB" sz="1800" dirty="0" smtClean="0">
                <a:latin typeface="Arial" pitchFamily="34" charset="0"/>
                <a:cs typeface="Arial" pitchFamily="34" charset="0"/>
              </a:rPr>
              <a:t>Benefits offered are cross subsidised across members</a:t>
            </a:r>
            <a:endParaRPr lang="en-GB" sz="1800" dirty="0"/>
          </a:p>
        </p:txBody>
      </p:sp>
      <p:sp>
        <p:nvSpPr>
          <p:cNvPr id="3" name="Title 2"/>
          <p:cNvSpPr>
            <a:spLocks noGrp="1"/>
          </p:cNvSpPr>
          <p:nvPr>
            <p:ph type="title"/>
          </p:nvPr>
        </p:nvSpPr>
        <p:spPr/>
        <p:txBody>
          <a:bodyPr/>
          <a:lstStyle/>
          <a:p>
            <a:r>
              <a:rPr lang="en-GB" b="1" dirty="0" smtClean="0">
                <a:solidFill>
                  <a:schemeClr val="tx1"/>
                </a:solidFill>
              </a:rPr>
              <a:t>Defined Benefit Pension Funds</a:t>
            </a:r>
            <a:endParaRPr lang="en-GB" b="1" dirty="0">
              <a:solidFill>
                <a:schemeClr val="tx1"/>
              </a:solidFill>
            </a:endParaRPr>
          </a:p>
        </p:txBody>
      </p:sp>
      <p:sp>
        <p:nvSpPr>
          <p:cNvPr id="4" name="Slide Number Placeholder 3"/>
          <p:cNvSpPr>
            <a:spLocks noGrp="1"/>
          </p:cNvSpPr>
          <p:nvPr>
            <p:ph type="sldNum" sz="quarter" idx="10"/>
          </p:nvPr>
        </p:nvSpPr>
        <p:spPr/>
        <p:txBody>
          <a:bodyPr/>
          <a:lstStyle/>
          <a:p>
            <a:pPr>
              <a:defRPr/>
            </a:pPr>
            <a:fld id="{EE1E50FF-0C6E-4CF7-89AA-229A5D6C7DE6}" type="slidenum">
              <a:rPr lang="en-GB" smtClean="0"/>
              <a:pPr>
                <a:defRPr/>
              </a:pPr>
              <a:t>5</a:t>
            </a:fld>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71490" y="908720"/>
            <a:ext cx="8586790" cy="5449238"/>
          </a:xfrm>
        </p:spPr>
        <p:txBody>
          <a:bodyPr/>
          <a:lstStyle/>
          <a:p>
            <a:pPr>
              <a:buFont typeface="Arial" pitchFamily="34" charset="0"/>
              <a:buChar char="•"/>
            </a:pPr>
            <a:r>
              <a:rPr lang="en-GB" sz="1800" dirty="0" smtClean="0">
                <a:latin typeface="Arial" pitchFamily="34" charset="0"/>
                <a:cs typeface="Arial" pitchFamily="34" charset="0"/>
              </a:rPr>
              <a:t>In the case of a Defined Contribution Fund, the contribution payable is defined (similar to the case of contributions payable to a normal retirement annuity). </a:t>
            </a:r>
          </a:p>
          <a:p>
            <a:pPr>
              <a:buFont typeface="Arial" pitchFamily="34" charset="0"/>
              <a:buChar char="•"/>
            </a:pPr>
            <a:r>
              <a:rPr lang="en-GB" sz="1800" dirty="0" smtClean="0">
                <a:latin typeface="Arial" pitchFamily="34" charset="0"/>
                <a:cs typeface="Arial" pitchFamily="34" charset="0"/>
              </a:rPr>
              <a:t>The benefit payable from the Fund is equal to the accumulated contributions paid: </a:t>
            </a:r>
          </a:p>
          <a:p>
            <a:pPr lvl="1">
              <a:buNone/>
            </a:pPr>
            <a:r>
              <a:rPr lang="en-GB" sz="1800" dirty="0" smtClean="0">
                <a:latin typeface="Arial" pitchFamily="34" charset="0"/>
                <a:cs typeface="Arial" pitchFamily="34" charset="0"/>
              </a:rPr>
              <a:t>  - </a:t>
            </a:r>
            <a:r>
              <a:rPr lang="en-GB" sz="1600" dirty="0" smtClean="0">
                <a:latin typeface="Arial" pitchFamily="34" charset="0"/>
                <a:cs typeface="Arial" pitchFamily="34" charset="0"/>
              </a:rPr>
              <a:t>Less administrative charges and cost in respect to risk benefits (if applicable);</a:t>
            </a:r>
          </a:p>
          <a:p>
            <a:pPr lvl="1">
              <a:buNone/>
            </a:pPr>
            <a:r>
              <a:rPr lang="en-GB" sz="1600" dirty="0" smtClean="0">
                <a:latin typeface="Arial" pitchFamily="34" charset="0"/>
                <a:cs typeface="Arial" pitchFamily="34" charset="0"/>
              </a:rPr>
              <a:t>  - Plus or Minus investment return thereon.</a:t>
            </a:r>
          </a:p>
          <a:p>
            <a:pPr>
              <a:buFont typeface="Arial" pitchFamily="34" charset="0"/>
              <a:buChar char="•"/>
            </a:pPr>
            <a:r>
              <a:rPr lang="en-GB" sz="1800" dirty="0" smtClean="0">
                <a:latin typeface="Arial" pitchFamily="34" charset="0"/>
                <a:cs typeface="Arial" pitchFamily="34" charset="0"/>
              </a:rPr>
              <a:t>Investment risk vests with the member. </a:t>
            </a:r>
          </a:p>
          <a:p>
            <a:pPr>
              <a:buFont typeface="Arial" pitchFamily="34" charset="0"/>
              <a:buChar char="•"/>
            </a:pPr>
            <a:r>
              <a:rPr lang="en-GB" sz="1800" dirty="0" smtClean="0">
                <a:latin typeface="Arial" pitchFamily="34" charset="0"/>
                <a:cs typeface="Arial" pitchFamily="34" charset="0"/>
              </a:rPr>
              <a:t>No cross subsidisation of benefits across members</a:t>
            </a:r>
          </a:p>
          <a:p>
            <a:pPr>
              <a:buFont typeface="Arial" pitchFamily="34" charset="0"/>
              <a:buChar char="•"/>
            </a:pPr>
            <a:r>
              <a:rPr lang="en-GB" sz="1800" dirty="0" smtClean="0">
                <a:latin typeface="Arial" pitchFamily="34" charset="0"/>
                <a:cs typeface="Arial" pitchFamily="34" charset="0"/>
              </a:rPr>
              <a:t>Note that most  DC funds, are hybrids that contain some elements of a DB fund, for example where risk and other benefits are pre-defined.  Such benefits are in most cases insured or underwritten benefits for which the member pays a certain monthly fee.</a:t>
            </a:r>
            <a:endParaRPr lang="en-US" sz="1800" dirty="0" smtClean="0">
              <a:latin typeface="Arial" pitchFamily="34" charset="0"/>
              <a:cs typeface="Arial" pitchFamily="34" charset="0"/>
            </a:endParaRPr>
          </a:p>
          <a:p>
            <a:endParaRPr lang="en-GB" dirty="0"/>
          </a:p>
        </p:txBody>
      </p:sp>
      <p:sp>
        <p:nvSpPr>
          <p:cNvPr id="3" name="Title 2"/>
          <p:cNvSpPr>
            <a:spLocks noGrp="1"/>
          </p:cNvSpPr>
          <p:nvPr>
            <p:ph type="title"/>
          </p:nvPr>
        </p:nvSpPr>
        <p:spPr/>
        <p:txBody>
          <a:bodyPr/>
          <a:lstStyle/>
          <a:p>
            <a:r>
              <a:rPr lang="en-GB" b="1" dirty="0" smtClean="0">
                <a:solidFill>
                  <a:schemeClr val="tx1"/>
                </a:solidFill>
              </a:rPr>
              <a:t>Defined Contribution Pension Funds</a:t>
            </a:r>
            <a:endParaRPr lang="en-GB" b="1" dirty="0"/>
          </a:p>
        </p:txBody>
      </p:sp>
      <p:sp>
        <p:nvSpPr>
          <p:cNvPr id="4" name="Slide Number Placeholder 3"/>
          <p:cNvSpPr>
            <a:spLocks noGrp="1"/>
          </p:cNvSpPr>
          <p:nvPr>
            <p:ph type="sldNum" sz="quarter" idx="10"/>
          </p:nvPr>
        </p:nvSpPr>
        <p:spPr/>
        <p:txBody>
          <a:bodyPr/>
          <a:lstStyle/>
          <a:p>
            <a:pPr>
              <a:defRPr/>
            </a:pPr>
            <a:fld id="{EE1E50FF-0C6E-4CF7-89AA-229A5D6C7DE6}" type="slidenum">
              <a:rPr lang="en-GB" smtClean="0"/>
              <a:pPr>
                <a:defRPr/>
              </a:pPr>
              <a:t>6</a:t>
            </a:fld>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1052736"/>
            <a:ext cx="8586790" cy="5143536"/>
          </a:xfrm>
        </p:spPr>
        <p:txBody>
          <a:bodyPr/>
          <a:lstStyle/>
          <a:p>
            <a:pPr>
              <a:buNone/>
            </a:pPr>
            <a:r>
              <a:rPr lang="en-GB" sz="1800" dirty="0" smtClean="0">
                <a:latin typeface="Arial" pitchFamily="34" charset="0"/>
                <a:cs typeface="Arial" pitchFamily="34" charset="0"/>
              </a:rPr>
              <a:t>What is a Pension Fund?</a:t>
            </a:r>
          </a:p>
          <a:p>
            <a:pPr>
              <a:buFont typeface="Arial" pitchFamily="34" charset="0"/>
              <a:buChar char="•"/>
            </a:pPr>
            <a:r>
              <a:rPr lang="en-GB" sz="1800" dirty="0" smtClean="0">
                <a:latin typeface="Arial" pitchFamily="34" charset="0"/>
                <a:cs typeface="Arial" pitchFamily="34" charset="0"/>
              </a:rPr>
              <a:t> A retirement fund/vehicle that upon retirement pays both a gratuity (lump sum) and annuity (monthly pension).</a:t>
            </a:r>
          </a:p>
          <a:p>
            <a:pPr>
              <a:buFont typeface="Arial" pitchFamily="34" charset="0"/>
              <a:buChar char="•"/>
            </a:pPr>
            <a:r>
              <a:rPr lang="en-GB" sz="1800" dirty="0" smtClean="0">
                <a:latin typeface="Arial" pitchFamily="34" charset="0"/>
                <a:cs typeface="Arial" pitchFamily="34" charset="0"/>
              </a:rPr>
              <a:t>In terms of the provisions of the Pension Fund Act (PFA) only 1/3 of the accrued pension interest of the member may be paid as gratuity (lump sum) and the remainder is to be commuted to a monthly annuity (pension). </a:t>
            </a:r>
          </a:p>
          <a:p>
            <a:pPr>
              <a:buFont typeface="Arial" pitchFamily="34" charset="0"/>
              <a:buChar char="•"/>
            </a:pPr>
            <a:endParaRPr lang="en-GB" sz="1800" dirty="0" smtClean="0">
              <a:latin typeface="Arial" pitchFamily="34" charset="0"/>
              <a:cs typeface="Arial" pitchFamily="34" charset="0"/>
            </a:endParaRPr>
          </a:p>
          <a:p>
            <a:pPr>
              <a:buNone/>
            </a:pPr>
            <a:r>
              <a:rPr lang="en-GB" sz="1800" dirty="0" smtClean="0">
                <a:latin typeface="Arial" pitchFamily="34" charset="0"/>
                <a:cs typeface="Arial" pitchFamily="34" charset="0"/>
              </a:rPr>
              <a:t> How does this differ from a Provident Fund?</a:t>
            </a:r>
          </a:p>
          <a:p>
            <a:pPr>
              <a:buFont typeface="Arial" pitchFamily="34" charset="0"/>
              <a:buChar char="•"/>
            </a:pPr>
            <a:r>
              <a:rPr lang="en-GB" sz="1800" dirty="0" smtClean="0">
                <a:latin typeface="Arial" pitchFamily="34" charset="0"/>
                <a:cs typeface="Arial" pitchFamily="34" charset="0"/>
              </a:rPr>
              <a:t>Provident Funds pays a gratuity (lump sum) benefit upon exit/retirement, without any requirement to commute a portion thereof to a annuity (monthly pension</a:t>
            </a:r>
            <a:endParaRPr lang="en-GB" sz="1800" dirty="0"/>
          </a:p>
        </p:txBody>
      </p:sp>
      <p:sp>
        <p:nvSpPr>
          <p:cNvPr id="3" name="Title 2"/>
          <p:cNvSpPr>
            <a:spLocks noGrp="1"/>
          </p:cNvSpPr>
          <p:nvPr>
            <p:ph type="title"/>
          </p:nvPr>
        </p:nvSpPr>
        <p:spPr/>
        <p:txBody>
          <a:bodyPr/>
          <a:lstStyle/>
          <a:p>
            <a:r>
              <a:rPr lang="en-GB" b="1" dirty="0" smtClean="0">
                <a:solidFill>
                  <a:schemeClr val="tx1"/>
                </a:solidFill>
              </a:rPr>
              <a:t>Difference Between a Pension and a Provident Fund</a:t>
            </a:r>
            <a:endParaRPr lang="en-GB" b="1" dirty="0">
              <a:solidFill>
                <a:schemeClr val="tx1"/>
              </a:solidFill>
            </a:endParaRPr>
          </a:p>
        </p:txBody>
      </p:sp>
      <p:sp>
        <p:nvSpPr>
          <p:cNvPr id="4" name="Slide Number Placeholder 3"/>
          <p:cNvSpPr>
            <a:spLocks noGrp="1"/>
          </p:cNvSpPr>
          <p:nvPr>
            <p:ph type="sldNum" sz="quarter" idx="10"/>
          </p:nvPr>
        </p:nvSpPr>
        <p:spPr/>
        <p:txBody>
          <a:bodyPr/>
          <a:lstStyle/>
          <a:p>
            <a:pPr>
              <a:defRPr/>
            </a:pPr>
            <a:fld id="{EE1E50FF-0C6E-4CF7-89AA-229A5D6C7DE6}" type="slidenum">
              <a:rPr lang="en-GB" smtClean="0"/>
              <a:pPr>
                <a:defRPr/>
              </a:pPr>
              <a:t>7</a:t>
            </a:fld>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10"/>
          </p:nvPr>
        </p:nvSpPr>
        <p:spPr/>
        <p:txBody>
          <a:bodyPr/>
          <a:lstStyle/>
          <a:p>
            <a:pPr>
              <a:defRPr/>
            </a:pPr>
            <a:fld id="{933E8F29-C5AA-4D85-9360-90D4C0679422}" type="slidenum">
              <a:rPr lang="en-GB" smtClean="0"/>
              <a:pPr>
                <a:defRPr/>
              </a:pPr>
              <a:t>8</a:t>
            </a:fld>
            <a:endParaRPr lang="en-GB" dirty="0"/>
          </a:p>
        </p:txBody>
      </p:sp>
      <p:graphicFrame>
        <p:nvGraphicFramePr>
          <p:cNvPr id="3" name="Table 2"/>
          <p:cNvGraphicFramePr>
            <a:graphicFrameLocks noGrp="1"/>
          </p:cNvGraphicFramePr>
          <p:nvPr/>
        </p:nvGraphicFramePr>
        <p:xfrm>
          <a:off x="251520" y="1527015"/>
          <a:ext cx="8280920" cy="4206240"/>
        </p:xfrm>
        <a:graphic>
          <a:graphicData uri="http://schemas.openxmlformats.org/drawingml/2006/table">
            <a:tbl>
              <a:tblPr firstRow="1" bandRow="1">
                <a:tableStyleId>{1FECB4D8-DB02-4DC6-A0A2-4F2EBAE1DC90}</a:tableStyleId>
              </a:tblPr>
              <a:tblGrid>
                <a:gridCol w="4140460"/>
                <a:gridCol w="4140460"/>
              </a:tblGrid>
              <a:tr h="356909">
                <a:tc>
                  <a:txBody>
                    <a:bodyPr/>
                    <a:lstStyle/>
                    <a:p>
                      <a:pPr algn="ctr"/>
                      <a:r>
                        <a:rPr lang="en-GB" u="none" dirty="0" smtClean="0"/>
                        <a:t>Defined Benefit Fund</a:t>
                      </a:r>
                      <a:endParaRPr lang="en-US" b="0" u="none" dirty="0"/>
                    </a:p>
                  </a:txBody>
                  <a:tcPr/>
                </a:tc>
                <a:tc>
                  <a:txBody>
                    <a:bodyPr/>
                    <a:lstStyle/>
                    <a:p>
                      <a:pPr algn="ctr"/>
                      <a:r>
                        <a:rPr lang="en-GB" u="none" dirty="0" smtClean="0"/>
                        <a:t>Defined Contribution Fund</a:t>
                      </a:r>
                      <a:endParaRPr lang="en-US" b="0" u="none" dirty="0"/>
                    </a:p>
                  </a:txBody>
                  <a:tcPr/>
                </a:tc>
              </a:tr>
              <a:tr h="356909">
                <a:tc>
                  <a:txBody>
                    <a:bodyPr/>
                    <a:lstStyle/>
                    <a:p>
                      <a:r>
                        <a:rPr lang="en-GB" dirty="0" smtClean="0"/>
                        <a:t>Guaranteed benefits</a:t>
                      </a:r>
                      <a:endParaRPr lang="en-US" b="0" dirty="0">
                        <a:solidFill>
                          <a:schemeClr val="tx1"/>
                        </a:solidFill>
                        <a:latin typeface="Arial" pitchFamily="34" charset="0"/>
                        <a:cs typeface="Arial" pitchFamily="34" charset="0"/>
                      </a:endParaRPr>
                    </a:p>
                  </a:txBody>
                  <a:tcPr/>
                </a:tc>
                <a:tc>
                  <a:txBody>
                    <a:bodyPr/>
                    <a:lstStyle/>
                    <a:p>
                      <a:r>
                        <a:rPr lang="en-GB" dirty="0" smtClean="0"/>
                        <a:t>Benefits dependant on market return</a:t>
                      </a:r>
                      <a:endParaRPr lang="en-US" b="0" dirty="0">
                        <a:solidFill>
                          <a:schemeClr val="tx1"/>
                        </a:solidFill>
                        <a:latin typeface="Arial" pitchFamily="34" charset="0"/>
                        <a:cs typeface="Arial" pitchFamily="34" charset="0"/>
                      </a:endParaRPr>
                    </a:p>
                  </a:txBody>
                  <a:tcPr/>
                </a:tc>
              </a:tr>
              <a:tr h="624591">
                <a:tc>
                  <a:txBody>
                    <a:bodyPr/>
                    <a:lstStyle/>
                    <a:p>
                      <a:r>
                        <a:rPr lang="en-GB" dirty="0" smtClean="0"/>
                        <a:t>Investment Risk with Sponsoring </a:t>
                      </a:r>
                    </a:p>
                    <a:p>
                      <a:r>
                        <a:rPr lang="en-GB" dirty="0" smtClean="0"/>
                        <a:t>Employer</a:t>
                      </a:r>
                      <a:endParaRPr lang="en-US" b="0" dirty="0">
                        <a:solidFill>
                          <a:schemeClr val="tx1"/>
                        </a:solidFill>
                        <a:latin typeface="Arial" pitchFamily="34" charset="0"/>
                        <a:cs typeface="Arial" pitchFamily="34" charset="0"/>
                      </a:endParaRPr>
                    </a:p>
                  </a:txBody>
                  <a:tcPr/>
                </a:tc>
                <a:tc>
                  <a:txBody>
                    <a:bodyPr/>
                    <a:lstStyle/>
                    <a:p>
                      <a:r>
                        <a:rPr lang="en-GB" dirty="0" smtClean="0"/>
                        <a:t>Investment Risk with Member</a:t>
                      </a:r>
                      <a:endParaRPr lang="en-US" b="0" dirty="0">
                        <a:solidFill>
                          <a:schemeClr val="tx1"/>
                        </a:solidFill>
                        <a:latin typeface="Arial" pitchFamily="34" charset="0"/>
                        <a:cs typeface="Arial" pitchFamily="34" charset="0"/>
                      </a:endParaRPr>
                    </a:p>
                  </a:txBody>
                  <a:tcPr/>
                </a:tc>
              </a:tr>
              <a:tr h="624591">
                <a:tc>
                  <a:txBody>
                    <a:bodyPr/>
                    <a:lstStyle/>
                    <a:p>
                      <a:r>
                        <a:rPr lang="en-GB" dirty="0" smtClean="0"/>
                        <a:t>Rigid benefit structures</a:t>
                      </a:r>
                      <a:endParaRPr lang="en-US" b="0" dirty="0">
                        <a:solidFill>
                          <a:schemeClr val="tx1"/>
                        </a:solidFill>
                        <a:latin typeface="Arial" pitchFamily="34" charset="0"/>
                        <a:cs typeface="Arial" pitchFamily="34" charset="0"/>
                      </a:endParaRPr>
                    </a:p>
                  </a:txBody>
                  <a:tcPr/>
                </a:tc>
                <a:tc>
                  <a:txBody>
                    <a:bodyPr/>
                    <a:lstStyle/>
                    <a:p>
                      <a:r>
                        <a:rPr lang="en-GB" dirty="0" smtClean="0"/>
                        <a:t>More flexible, as it generally pays lump sum benefits accrued.</a:t>
                      </a:r>
                      <a:endParaRPr lang="en-US" b="0" dirty="0">
                        <a:solidFill>
                          <a:schemeClr val="tx1"/>
                        </a:solidFill>
                        <a:latin typeface="Arial" pitchFamily="34" charset="0"/>
                        <a:cs typeface="Arial" pitchFamily="34" charset="0"/>
                      </a:endParaRPr>
                    </a:p>
                  </a:txBody>
                  <a:tcPr/>
                </a:tc>
              </a:tr>
              <a:tr h="624591">
                <a:tc>
                  <a:txBody>
                    <a:bodyPr/>
                    <a:lstStyle/>
                    <a:p>
                      <a:r>
                        <a:rPr lang="en-GB" dirty="0" smtClean="0"/>
                        <a:t>Cross subsidisation of benefits across members</a:t>
                      </a:r>
                      <a:endParaRPr lang="en-US" b="0" dirty="0">
                        <a:solidFill>
                          <a:schemeClr val="tx1"/>
                        </a:solidFill>
                        <a:latin typeface="Arial" pitchFamily="34" charset="0"/>
                        <a:cs typeface="Arial" pitchFamily="34" charset="0"/>
                      </a:endParaRPr>
                    </a:p>
                  </a:txBody>
                  <a:tcPr/>
                </a:tc>
                <a:tc>
                  <a:txBody>
                    <a:bodyPr/>
                    <a:lstStyle/>
                    <a:p>
                      <a:r>
                        <a:rPr lang="en-GB" dirty="0" smtClean="0"/>
                        <a:t>No cross subsidisation of benefits across members </a:t>
                      </a:r>
                      <a:endParaRPr lang="en-US" b="0" dirty="0">
                        <a:solidFill>
                          <a:schemeClr val="tx1"/>
                        </a:solidFill>
                        <a:latin typeface="Arial" pitchFamily="34" charset="0"/>
                        <a:cs typeface="Arial" pitchFamily="34" charset="0"/>
                      </a:endParaRPr>
                    </a:p>
                  </a:txBody>
                  <a:tcPr/>
                </a:tc>
              </a:tr>
              <a:tr h="892273">
                <a:tc>
                  <a:txBody>
                    <a:bodyPr/>
                    <a:lstStyle/>
                    <a:p>
                      <a:r>
                        <a:rPr lang="en-GB" dirty="0" smtClean="0"/>
                        <a:t>Lower administration cost</a:t>
                      </a:r>
                    </a:p>
                    <a:p>
                      <a:r>
                        <a:rPr lang="en-GB" dirty="0" smtClean="0"/>
                        <a:t>(in the case of the GEPF, the Fund bears administrative cost. </a:t>
                      </a:r>
                      <a:endParaRPr lang="en-US" b="0" dirty="0">
                        <a:solidFill>
                          <a:schemeClr val="tx1"/>
                        </a:solidFill>
                        <a:latin typeface="Arial" pitchFamily="34" charset="0"/>
                        <a:cs typeface="Arial" pitchFamily="34" charset="0"/>
                      </a:endParaRPr>
                    </a:p>
                  </a:txBody>
                  <a:tcPr/>
                </a:tc>
                <a:tc>
                  <a:txBody>
                    <a:bodyPr/>
                    <a:lstStyle/>
                    <a:p>
                      <a:r>
                        <a:rPr lang="en-GB" dirty="0" smtClean="0"/>
                        <a:t>Administration cost generally higher</a:t>
                      </a:r>
                      <a:endParaRPr lang="en-US" b="0" dirty="0">
                        <a:solidFill>
                          <a:schemeClr val="tx1"/>
                        </a:solidFill>
                        <a:latin typeface="Arial" pitchFamily="34" charset="0"/>
                        <a:cs typeface="Arial" pitchFamily="34" charset="0"/>
                      </a:endParaRPr>
                    </a:p>
                  </a:txBody>
                  <a:tcPr/>
                </a:tc>
              </a:tr>
              <a:tr h="624591">
                <a:tc>
                  <a:txBody>
                    <a:bodyPr/>
                    <a:lstStyle/>
                    <a:p>
                      <a:r>
                        <a:rPr lang="en-GB" dirty="0" smtClean="0"/>
                        <a:t>More complex for members to understand.</a:t>
                      </a:r>
                      <a:endParaRPr lang="en-US" b="0" dirty="0">
                        <a:solidFill>
                          <a:schemeClr val="tx1"/>
                        </a:solidFill>
                        <a:latin typeface="Arial" pitchFamily="34" charset="0"/>
                        <a:cs typeface="Arial" pitchFamily="34" charset="0"/>
                      </a:endParaRPr>
                    </a:p>
                  </a:txBody>
                  <a:tcPr/>
                </a:tc>
                <a:tc>
                  <a:txBody>
                    <a:bodyPr/>
                    <a:lstStyle/>
                    <a:p>
                      <a:r>
                        <a:rPr lang="en-GB" dirty="0" smtClean="0"/>
                        <a:t>Easy to understand as it functions similar to a savings account.</a:t>
                      </a:r>
                      <a:endParaRPr lang="en-US" b="0" dirty="0">
                        <a:solidFill>
                          <a:schemeClr val="tx1"/>
                        </a:solidFill>
                        <a:latin typeface="Arial" pitchFamily="34" charset="0"/>
                        <a:cs typeface="Arial" pitchFamily="34" charset="0"/>
                      </a:endParaRPr>
                    </a:p>
                  </a:txBody>
                  <a:tcPr/>
                </a:tc>
              </a:tr>
            </a:tbl>
          </a:graphicData>
        </a:graphic>
      </p:graphicFrame>
      <p:sp>
        <p:nvSpPr>
          <p:cNvPr id="4" name="TextBox 3"/>
          <p:cNvSpPr txBox="1"/>
          <p:nvPr/>
        </p:nvSpPr>
        <p:spPr>
          <a:xfrm>
            <a:off x="107504" y="332656"/>
            <a:ext cx="8928992" cy="954107"/>
          </a:xfrm>
          <a:prstGeom prst="rect">
            <a:avLst/>
          </a:prstGeom>
          <a:noFill/>
        </p:spPr>
        <p:txBody>
          <a:bodyPr wrap="square" rtlCol="0">
            <a:spAutoFit/>
          </a:bodyPr>
          <a:lstStyle/>
          <a:p>
            <a:r>
              <a:rPr lang="en-GB" sz="2800" b="1" dirty="0" smtClean="0">
                <a:latin typeface="Arial" pitchFamily="34" charset="0"/>
                <a:cs typeface="Arial" pitchFamily="34" charset="0"/>
              </a:rPr>
              <a:t>Pro’s and Con’s of Defined Benefit vs. Defined Contribution </a:t>
            </a:r>
            <a:r>
              <a:rPr lang="en-GB" sz="2800" b="1" dirty="0" smtClean="0">
                <a:latin typeface="+mn-lt"/>
                <a:cs typeface="+mn-cs"/>
              </a:rPr>
              <a:t>Funds </a:t>
            </a:r>
            <a:endParaRPr lang="en-US" sz="2800" b="1" dirty="0" smtClean="0">
              <a:latin typeface="+mn-lt"/>
              <a:cs typeface="+mn-c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1124744"/>
            <a:ext cx="8640960" cy="5382930"/>
          </a:xfrm>
        </p:spPr>
        <p:txBody>
          <a:bodyPr/>
          <a:lstStyle/>
          <a:p>
            <a:pPr>
              <a:buNone/>
            </a:pPr>
            <a:r>
              <a:rPr lang="en-GB" sz="1800" dirty="0" smtClean="0">
                <a:latin typeface="Arial" pitchFamily="34" charset="0"/>
                <a:cs typeface="Arial" pitchFamily="34" charset="0"/>
              </a:rPr>
              <a:t>Participation to the GEPF arise from the respective members conditions of service;</a:t>
            </a:r>
          </a:p>
          <a:p>
            <a:pPr>
              <a:buNone/>
            </a:pPr>
            <a:r>
              <a:rPr lang="en-GB" sz="1800" dirty="0" smtClean="0">
                <a:latin typeface="Arial" pitchFamily="34" charset="0"/>
                <a:cs typeface="Arial" pitchFamily="34" charset="0"/>
              </a:rPr>
              <a:t>read together with the provisions of the GEP Law.</a:t>
            </a:r>
          </a:p>
          <a:p>
            <a:pPr>
              <a:buNone/>
            </a:pPr>
            <a:endParaRPr lang="en-GB" sz="1800" dirty="0" smtClean="0">
              <a:latin typeface="Arial" pitchFamily="34" charset="0"/>
              <a:cs typeface="Arial" pitchFamily="34" charset="0"/>
            </a:endParaRPr>
          </a:p>
          <a:p>
            <a:pPr>
              <a:buNone/>
            </a:pPr>
            <a:r>
              <a:rPr lang="en-GB" sz="1800" dirty="0" smtClean="0">
                <a:latin typeface="Arial" pitchFamily="34" charset="0"/>
                <a:cs typeface="Arial" pitchFamily="34" charset="0"/>
              </a:rPr>
              <a:t>A Participating Employer to GEPF is defined in section 1 of the GEP Law be:</a:t>
            </a:r>
          </a:p>
          <a:p>
            <a:r>
              <a:rPr lang="en-US" sz="1800" dirty="0" smtClean="0">
                <a:latin typeface="Arial" pitchFamily="34" charset="0"/>
                <a:cs typeface="Arial" pitchFamily="34" charset="0"/>
              </a:rPr>
              <a:t>a department or administration referred to in Schedule 1 of the Public Service Act, 1994, or </a:t>
            </a:r>
          </a:p>
          <a:p>
            <a:pPr lvl="1">
              <a:buFont typeface="Courier New" pitchFamily="49" charset="0"/>
              <a:buChar char="o"/>
            </a:pPr>
            <a:r>
              <a:rPr lang="en-US" sz="1800" dirty="0" smtClean="0">
                <a:latin typeface="Arial" pitchFamily="34" charset="0"/>
                <a:cs typeface="Arial" pitchFamily="34" charset="0"/>
              </a:rPr>
              <a:t>an organizational component referred to in Schedule 2; or </a:t>
            </a:r>
          </a:p>
          <a:p>
            <a:pPr lvl="1">
              <a:buFont typeface="Courier New" pitchFamily="49" charset="0"/>
              <a:buChar char="o"/>
            </a:pPr>
            <a:r>
              <a:rPr lang="en-US" sz="1800" dirty="0" smtClean="0">
                <a:latin typeface="Arial" pitchFamily="34" charset="0"/>
                <a:cs typeface="Arial" pitchFamily="34" charset="0"/>
              </a:rPr>
              <a:t>any other body or institution which employs persons referred to in section 8.</a:t>
            </a:r>
          </a:p>
          <a:p>
            <a:r>
              <a:rPr lang="en-US" sz="1800" dirty="0" smtClean="0">
                <a:latin typeface="Arial" pitchFamily="34" charset="0"/>
                <a:cs typeface="Arial" pitchFamily="34" charset="0"/>
              </a:rPr>
              <a:t>the Public Service Commission established by section 209 of the Constitution ;</a:t>
            </a:r>
          </a:p>
          <a:p>
            <a:r>
              <a:rPr lang="en-US" sz="1800" dirty="0" smtClean="0">
                <a:latin typeface="Arial" pitchFamily="34" charset="0"/>
                <a:cs typeface="Arial" pitchFamily="34" charset="0"/>
              </a:rPr>
              <a:t>a Provincial Service Commission established by a provincial legislature in terms of Constitution, except where the legislation establishing such a commission specifically excludes its members from membership;</a:t>
            </a:r>
          </a:p>
          <a:p>
            <a:r>
              <a:rPr lang="en-US" sz="1800" dirty="0" smtClean="0">
                <a:latin typeface="Arial" pitchFamily="34" charset="0"/>
                <a:cs typeface="Arial" pitchFamily="34" charset="0"/>
              </a:rPr>
              <a:t>the Auditor-General referred to in section 191 of the Constitution</a:t>
            </a:r>
          </a:p>
          <a:p>
            <a:r>
              <a:rPr lang="en-US" sz="1800" dirty="0" smtClean="0">
                <a:latin typeface="Arial" pitchFamily="34" charset="0"/>
                <a:cs typeface="Arial" pitchFamily="34" charset="0"/>
              </a:rPr>
              <a:t>the Office of the Auditor-General established in terms of the Audit Arrangements Act; or</a:t>
            </a:r>
          </a:p>
          <a:p>
            <a:r>
              <a:rPr lang="en-US" sz="1800" dirty="0" smtClean="0">
                <a:latin typeface="Arial" pitchFamily="34" charset="0"/>
                <a:cs typeface="Arial" pitchFamily="34" charset="0"/>
              </a:rPr>
              <a:t>any other institution or body, determined by the Board as an employer for the purposes of this Law</a:t>
            </a:r>
            <a:endParaRPr lang="en-GB" sz="1800" dirty="0">
              <a:latin typeface="Arial" pitchFamily="34" charset="0"/>
              <a:cs typeface="Arial" pitchFamily="34" charset="0"/>
            </a:endParaRPr>
          </a:p>
        </p:txBody>
      </p:sp>
      <p:sp>
        <p:nvSpPr>
          <p:cNvPr id="3" name="Title 2"/>
          <p:cNvSpPr>
            <a:spLocks noGrp="1"/>
          </p:cNvSpPr>
          <p:nvPr>
            <p:ph type="title"/>
          </p:nvPr>
        </p:nvSpPr>
        <p:spPr/>
        <p:txBody>
          <a:bodyPr/>
          <a:lstStyle/>
          <a:p>
            <a:r>
              <a:rPr lang="en-GB" b="1" dirty="0" smtClean="0">
                <a:solidFill>
                  <a:schemeClr val="tx1"/>
                </a:solidFill>
              </a:rPr>
              <a:t>Participation to the GEPF</a:t>
            </a:r>
            <a:endParaRPr lang="en-GB" b="1" dirty="0">
              <a:solidFill>
                <a:schemeClr val="tx1"/>
              </a:solidFill>
            </a:endParaRPr>
          </a:p>
        </p:txBody>
      </p:sp>
      <p:sp>
        <p:nvSpPr>
          <p:cNvPr id="4" name="Slide Number Placeholder 3"/>
          <p:cNvSpPr>
            <a:spLocks noGrp="1"/>
          </p:cNvSpPr>
          <p:nvPr>
            <p:ph type="sldNum" sz="quarter" idx="10"/>
          </p:nvPr>
        </p:nvSpPr>
        <p:spPr/>
        <p:txBody>
          <a:bodyPr/>
          <a:lstStyle/>
          <a:p>
            <a:pPr>
              <a:defRPr/>
            </a:pPr>
            <a:fld id="{EE1E50FF-0C6E-4CF7-89AA-229A5D6C7DE6}" type="slidenum">
              <a:rPr lang="en-GB" smtClean="0"/>
              <a:pPr>
                <a:defRPr/>
              </a:pPr>
              <a:t>9</a:t>
            </a:fld>
            <a:endParaRPr lang="en-GB"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p_u1iTKo88E2tQNcB1cRRKw"/>
</p:tagLst>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1F2D10117DCD0941A090324CC39FEA80" ma:contentTypeVersion="0" ma:contentTypeDescription="Create a new document." ma:contentTypeScope="" ma:versionID="5b8335a293a4c0a0e42d1c3a09f1bfca">
  <xsd:schema xmlns:xsd="http://www.w3.org/2001/XMLSchema" xmlns:p="http://schemas.microsoft.com/office/2006/metadata/properties" targetNamespace="http://schemas.microsoft.com/office/2006/metadata/properties" ma:root="true" ma:fieldsID="3238ce6c8acd0720cc3269b76853f8b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5B015A9-46F0-4D37-BBEE-DF8438C0757C}">
  <ds:schemaRefs>
    <ds:schemaRef ds:uri="http://schemas.microsoft.com/office/2006/metadata/properties"/>
  </ds:schemaRefs>
</ds:datastoreItem>
</file>

<file path=customXml/itemProps2.xml><?xml version="1.0" encoding="utf-8"?>
<ds:datastoreItem xmlns:ds="http://schemas.openxmlformats.org/officeDocument/2006/customXml" ds:itemID="{693C5954-160C-4B04-8D85-D261BAFD5BE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670D9B06-07F2-44A4-A80B-FC310AEFA12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21560</TotalTime>
  <Words>2157</Words>
  <Application>Microsoft Office PowerPoint</Application>
  <PresentationFormat>On-screen Show (4:3)</PresentationFormat>
  <Paragraphs>255</Paragraphs>
  <Slides>24</Slides>
  <Notes>3</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1_Custom Design</vt:lpstr>
      <vt:lpstr> </vt:lpstr>
      <vt:lpstr>AGENDA</vt:lpstr>
      <vt:lpstr>Government Employees Pension Fund</vt:lpstr>
      <vt:lpstr>Government Employees Pension Fund (Cont.)</vt:lpstr>
      <vt:lpstr>Defined Benefit Pension Funds</vt:lpstr>
      <vt:lpstr>Defined Contribution Pension Funds</vt:lpstr>
      <vt:lpstr>Difference Between a Pension and a Provident Fund</vt:lpstr>
      <vt:lpstr>Slide 8</vt:lpstr>
      <vt:lpstr>Participation to the GEPF</vt:lpstr>
      <vt:lpstr>Contribution Rates</vt:lpstr>
      <vt:lpstr>Benefits of the GEPF</vt:lpstr>
      <vt:lpstr>Resignation Benefits</vt:lpstr>
      <vt:lpstr>Death Before Retirement (In Service)</vt:lpstr>
      <vt:lpstr>Retirement </vt:lpstr>
      <vt:lpstr>Early Retirement</vt:lpstr>
      <vt:lpstr>Death after Retirement</vt:lpstr>
      <vt:lpstr> Ill Health Retirement</vt:lpstr>
      <vt:lpstr>Funeral Benefit</vt:lpstr>
      <vt:lpstr>Transfers into the GEPF</vt:lpstr>
      <vt:lpstr>Purchase of Service</vt:lpstr>
      <vt:lpstr>Other Benefits</vt:lpstr>
      <vt:lpstr>Some benefit projections:</vt:lpstr>
      <vt:lpstr>Conclusion</vt:lpstr>
      <vt:lpstr>Slide 24</vt:lpstr>
    </vt:vector>
  </TitlesOfParts>
  <Company>SARS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SARS</dc:creator>
  <cp:lastModifiedBy>010219</cp:lastModifiedBy>
  <cp:revision>1493</cp:revision>
  <dcterms:created xsi:type="dcterms:W3CDTF">2011-02-05T04:52:24Z</dcterms:created>
  <dcterms:modified xsi:type="dcterms:W3CDTF">2013-12-03T09:43:53Z</dcterms:modified>
</cp:coreProperties>
</file>